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440000" cx="7560000"/>
  <p:notesSz cx="6858000" cy="9144000"/>
  <p:embeddedFontLst>
    <p:embeddedFont>
      <p:font typeface="Open Sans SemiBold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709">
          <p15:clr>
            <a:srgbClr val="747775"/>
          </p15:clr>
        </p15:guide>
        <p15:guide id="2" pos="4054">
          <p15:clr>
            <a:srgbClr val="747775"/>
          </p15:clr>
        </p15:guide>
        <p15:guide id="3" orient="horz" pos="96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09"/>
        <p:guide pos="4054"/>
        <p:guide pos="96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SemiBold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SemiBold-italic.fntdata"/><Relationship Id="rId12" Type="http://schemas.openxmlformats.org/officeDocument/2006/relationships/font" Target="fonts/OpenSans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SemiBold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f5a23ce90_0_7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f5a23ce9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f5a23ce90_0_47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f5a23ce9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9f5a23ce90_0_93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9f5a23ce90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f5a23ce90_0_123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9f5a23ce90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netvisor.fi/netvisor-pakettihinnasto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netvisor.fi/tietoturva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8556" l="0" r="17369" t="-8898"/>
          <a:stretch/>
        </p:blipFill>
        <p:spPr>
          <a:xfrm>
            <a:off x="1106100" y="3538450"/>
            <a:ext cx="6453898" cy="690155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1124850" y="2683175"/>
            <a:ext cx="5310300" cy="169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00">
                <a:solidFill>
                  <a:srgbClr val="0095F8"/>
                </a:solidFill>
                <a:latin typeface="Open Sans"/>
                <a:ea typeface="Open Sans"/>
                <a:cs typeface="Open Sans"/>
                <a:sym typeface="Open Sans"/>
              </a:rPr>
              <a:t>Tarjous</a:t>
            </a:r>
            <a:endParaRPr b="1" sz="5600">
              <a:solidFill>
                <a:srgbClr val="0095F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00">
                <a:solidFill>
                  <a:srgbClr val="0095F8"/>
                </a:solidFill>
                <a:latin typeface="Open Sans"/>
                <a:ea typeface="Open Sans"/>
                <a:cs typeface="Open Sans"/>
                <a:sym typeface="Open Sans"/>
              </a:rPr>
              <a:t>Netvisorista</a:t>
            </a:r>
            <a:endParaRPr b="1" sz="5600">
              <a:solidFill>
                <a:srgbClr val="0095F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0980" y="933511"/>
            <a:ext cx="2720527" cy="7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1124850" y="3175300"/>
            <a:ext cx="5331300" cy="7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Open Sans"/>
                <a:ea typeface="Open Sans"/>
                <a:cs typeface="Open Sans"/>
                <a:sym typeface="Open Sans"/>
              </a:rPr>
              <a:t>Hintaerittely</a:t>
            </a:r>
            <a:endParaRPr b="1" sz="2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951" y="365250"/>
            <a:ext cx="2010675" cy="5311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type="ctrTitle"/>
          </p:nvPr>
        </p:nvSpPr>
        <p:spPr>
          <a:xfrm>
            <a:off x="1157525" y="1435250"/>
            <a:ext cx="24882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Open Sans SemiBold"/>
                <a:ea typeface="Open Sans SemiBold"/>
                <a:cs typeface="Open Sans SemiBold"/>
                <a:sym typeface="Open Sans SemiBold"/>
              </a:rPr>
              <a:t>Vastaanottajan yritys</a:t>
            </a:r>
            <a:endParaRPr sz="140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64" name="Google Shape;64;p14"/>
          <p:cNvSpPr txBox="1"/>
          <p:nvPr>
            <p:ph type="ctrTitle"/>
          </p:nvPr>
        </p:nvSpPr>
        <p:spPr>
          <a:xfrm>
            <a:off x="3972750" y="1435250"/>
            <a:ext cx="24624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Open Sans SemiBold"/>
                <a:ea typeface="Open Sans SemiBold"/>
                <a:cs typeface="Open Sans SemiBold"/>
                <a:sym typeface="Open Sans SemiBold"/>
              </a:rPr>
              <a:t>Vastaanottajan nimi</a:t>
            </a:r>
            <a:endParaRPr sz="140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18556" l="0" r="17369" t="-8898"/>
          <a:stretch/>
        </p:blipFill>
        <p:spPr>
          <a:xfrm>
            <a:off x="5653449" y="8401201"/>
            <a:ext cx="1906550" cy="203879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ctrTitle"/>
          </p:nvPr>
        </p:nvSpPr>
        <p:spPr>
          <a:xfrm>
            <a:off x="1124850" y="1904125"/>
            <a:ext cx="5331300" cy="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Tarjouksen hinnat ovat verottomia. Hintoihin lisätään laskutuksessa voimassa oleva arvonlisävero. Tarjous on voimassa xx.xx.20xx asti.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/>
          <p:nvPr>
            <p:ph type="ctrTitle"/>
          </p:nvPr>
        </p:nvSpPr>
        <p:spPr>
          <a:xfrm>
            <a:off x="1124850" y="4229825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Paketti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 txBox="1"/>
          <p:nvPr>
            <p:ph type="ctrTitle"/>
          </p:nvPr>
        </p:nvSpPr>
        <p:spPr>
          <a:xfrm>
            <a:off x="2749475" y="4229825"/>
            <a:ext cx="21507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xxxxxxxx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4"/>
          <p:cNvSpPr txBox="1"/>
          <p:nvPr>
            <p:ph type="ctrTitle"/>
          </p:nvPr>
        </p:nvSpPr>
        <p:spPr>
          <a:xfrm>
            <a:off x="4784850" y="4229825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 txBox="1"/>
          <p:nvPr>
            <p:ph type="ctrTitle"/>
          </p:nvPr>
        </p:nvSpPr>
        <p:spPr>
          <a:xfrm>
            <a:off x="1124850" y="4979781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Lisäpalvelut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>
            <p:ph type="ctrTitle"/>
          </p:nvPr>
        </p:nvSpPr>
        <p:spPr>
          <a:xfrm>
            <a:off x="4784850" y="4979781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 txBox="1"/>
          <p:nvPr>
            <p:ph type="ctrTitle"/>
          </p:nvPr>
        </p:nvSpPr>
        <p:spPr>
          <a:xfrm>
            <a:off x="1479825" y="5366481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Esim. Palkanlaskenta ja työaika 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/>
          <p:nvPr>
            <p:ph type="ctrTitle"/>
          </p:nvPr>
        </p:nvSpPr>
        <p:spPr>
          <a:xfrm>
            <a:off x="1479825" y="5764881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Esim. Matka- ja kululaskut 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 txBox="1"/>
          <p:nvPr>
            <p:ph type="ctrTitle"/>
          </p:nvPr>
        </p:nvSpPr>
        <p:spPr>
          <a:xfrm>
            <a:off x="4784850" y="5366481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 txBox="1"/>
          <p:nvPr>
            <p:ph type="ctrTitle"/>
          </p:nvPr>
        </p:nvSpPr>
        <p:spPr>
          <a:xfrm>
            <a:off x="4784850" y="5764881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4"/>
          <p:cNvSpPr txBox="1"/>
          <p:nvPr>
            <p:ph type="ctrTitle"/>
          </p:nvPr>
        </p:nvSpPr>
        <p:spPr>
          <a:xfrm>
            <a:off x="1157525" y="6503025"/>
            <a:ext cx="2399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Kokonaishinta</a:t>
            </a:r>
            <a:endParaRPr b="1"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Google Shape;77;p14"/>
          <p:cNvSpPr txBox="1"/>
          <p:nvPr>
            <p:ph type="ctrTitle"/>
          </p:nvPr>
        </p:nvSpPr>
        <p:spPr>
          <a:xfrm>
            <a:off x="4784850" y="6503025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b="1"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4"/>
          <p:cNvSpPr txBox="1"/>
          <p:nvPr>
            <p:ph type="ctrTitle"/>
          </p:nvPr>
        </p:nvSpPr>
        <p:spPr>
          <a:xfrm>
            <a:off x="1157525" y="7241175"/>
            <a:ext cx="23460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+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Avausmaksu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4"/>
          <p:cNvSpPr txBox="1"/>
          <p:nvPr>
            <p:ph type="ctrTitle"/>
          </p:nvPr>
        </p:nvSpPr>
        <p:spPr>
          <a:xfrm>
            <a:off x="4784850" y="7241181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4"/>
          <p:cNvSpPr txBox="1"/>
          <p:nvPr>
            <p:ph type="ctrTitle"/>
          </p:nvPr>
        </p:nvSpPr>
        <p:spPr>
          <a:xfrm>
            <a:off x="1124850" y="7639575"/>
            <a:ext cx="36600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+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Koulutuspalvelu xx h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4"/>
          <p:cNvSpPr txBox="1"/>
          <p:nvPr>
            <p:ph type="ctrTitle"/>
          </p:nvPr>
        </p:nvSpPr>
        <p:spPr>
          <a:xfrm>
            <a:off x="4784850" y="7639581"/>
            <a:ext cx="16446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>
            <a:off x="1230300" y="4768925"/>
            <a:ext cx="5108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4"/>
          <p:cNvSpPr txBox="1"/>
          <p:nvPr>
            <p:ph type="ctrTitle"/>
          </p:nvPr>
        </p:nvSpPr>
        <p:spPr>
          <a:xfrm>
            <a:off x="1124850" y="8453825"/>
            <a:ext cx="5331300" cy="9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Netvisorista voi lähettää ja vastaanottaa muun muassa laskuja, palkkoja ja pankkisuorituksia, joista veloitetaan tapahtumamaksu toteuman mukaan. Tapahtumamaksut on eritelty kokonaisuudessaan Netvisorin hinnastossa.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4" name="Google Shape;84;p14"/>
          <p:cNvCxnSpPr/>
          <p:nvPr/>
        </p:nvCxnSpPr>
        <p:spPr>
          <a:xfrm>
            <a:off x="1230300" y="6339025"/>
            <a:ext cx="5108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4"/>
          <p:cNvCxnSpPr/>
          <p:nvPr/>
        </p:nvCxnSpPr>
        <p:spPr>
          <a:xfrm>
            <a:off x="1230300" y="7077225"/>
            <a:ext cx="5108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ctrTitle"/>
          </p:nvPr>
        </p:nvSpPr>
        <p:spPr>
          <a:xfrm>
            <a:off x="1124850" y="1530000"/>
            <a:ext cx="5331300" cy="7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Open Sans"/>
                <a:ea typeface="Open Sans"/>
                <a:cs typeface="Open Sans"/>
                <a:sym typeface="Open Sans"/>
              </a:rPr>
              <a:t>Arvio tapahtumamaksuista</a:t>
            </a:r>
            <a:endParaRPr b="1" sz="2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951" y="365250"/>
            <a:ext cx="2010675" cy="53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 rotWithShape="1">
          <a:blip r:embed="rId4">
            <a:alphaModFix/>
          </a:blip>
          <a:srcRect b="18556" l="0" r="17369" t="-8898"/>
          <a:stretch/>
        </p:blipFill>
        <p:spPr>
          <a:xfrm>
            <a:off x="5653449" y="8401201"/>
            <a:ext cx="1906550" cy="203879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 txBox="1"/>
          <p:nvPr>
            <p:ph type="ctrTitle"/>
          </p:nvPr>
        </p:nvSpPr>
        <p:spPr>
          <a:xfrm>
            <a:off x="1124850" y="2694150"/>
            <a:ext cx="36600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Sähköiset tapahtumat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5"/>
          <p:cNvSpPr txBox="1"/>
          <p:nvPr>
            <p:ph type="ctrTitle"/>
          </p:nvPr>
        </p:nvSpPr>
        <p:spPr>
          <a:xfrm>
            <a:off x="1479825" y="3845919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Verkkopalkka 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15"/>
          <p:cNvSpPr txBox="1"/>
          <p:nvPr>
            <p:ph type="ctrTitle"/>
          </p:nvPr>
        </p:nvSpPr>
        <p:spPr>
          <a:xfrm>
            <a:off x="1124850" y="7376825"/>
            <a:ext cx="5331300" cy="9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Netvisorista voi lähettää ja vastaanottaa muun muassa laskuja, palkkoja ja pankkisuorituksia, joista veloitetaan tapahtumamaksu toteuman mukaan. Tapahtumamaksut on eritelty kokonaisuudessaan </a:t>
            </a:r>
            <a:r>
              <a:rPr lang="en-GB" sz="1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Netvisorin hinnastossa</a:t>
            </a: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6" name="Google Shape;96;p15"/>
          <p:cNvCxnSpPr/>
          <p:nvPr/>
        </p:nvCxnSpPr>
        <p:spPr>
          <a:xfrm>
            <a:off x="1230300" y="4437125"/>
            <a:ext cx="5108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15"/>
          <p:cNvSpPr txBox="1"/>
          <p:nvPr>
            <p:ph type="ctrTitle"/>
          </p:nvPr>
        </p:nvSpPr>
        <p:spPr>
          <a:xfrm>
            <a:off x="1479825" y="3467556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Verkkolaskun vastaanotto 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5"/>
          <p:cNvSpPr txBox="1"/>
          <p:nvPr>
            <p:ph type="ctrTitle"/>
          </p:nvPr>
        </p:nvSpPr>
        <p:spPr>
          <a:xfrm>
            <a:off x="1479825" y="3080844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Verkkolaskun lähetys 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5"/>
          <p:cNvSpPr txBox="1"/>
          <p:nvPr>
            <p:ph type="ctrTitle"/>
          </p:nvPr>
        </p:nvSpPr>
        <p:spPr>
          <a:xfrm>
            <a:off x="4860900" y="2694150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5"/>
          <p:cNvSpPr txBox="1"/>
          <p:nvPr>
            <p:ph type="ctrTitle"/>
          </p:nvPr>
        </p:nvSpPr>
        <p:spPr>
          <a:xfrm>
            <a:off x="4860891" y="3845923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5"/>
          <p:cNvSpPr txBox="1"/>
          <p:nvPr>
            <p:ph type="ctrTitle"/>
          </p:nvPr>
        </p:nvSpPr>
        <p:spPr>
          <a:xfrm>
            <a:off x="4860891" y="3467559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5"/>
          <p:cNvSpPr txBox="1"/>
          <p:nvPr>
            <p:ph type="ctrTitle"/>
          </p:nvPr>
        </p:nvSpPr>
        <p:spPr>
          <a:xfrm>
            <a:off x="4860891" y="3080845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5"/>
          <p:cNvSpPr txBox="1"/>
          <p:nvPr>
            <p:ph type="ctrTitle"/>
          </p:nvPr>
        </p:nvSpPr>
        <p:spPr>
          <a:xfrm>
            <a:off x="1124850" y="4669925"/>
            <a:ext cx="36600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Pankkitapahtumat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4" name="Google Shape;104;p15"/>
          <p:cNvCxnSpPr/>
          <p:nvPr/>
        </p:nvCxnSpPr>
        <p:spPr>
          <a:xfrm>
            <a:off x="1230300" y="6076113"/>
            <a:ext cx="5108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Google Shape;105;p15"/>
          <p:cNvSpPr txBox="1"/>
          <p:nvPr>
            <p:ph type="ctrTitle"/>
          </p:nvPr>
        </p:nvSpPr>
        <p:spPr>
          <a:xfrm>
            <a:off x="1479825" y="5443331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Viitesuoritus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5"/>
          <p:cNvSpPr txBox="1"/>
          <p:nvPr>
            <p:ph type="ctrTitle"/>
          </p:nvPr>
        </p:nvSpPr>
        <p:spPr>
          <a:xfrm>
            <a:off x="1479825" y="5056619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Maksu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 kpl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5"/>
          <p:cNvSpPr txBox="1"/>
          <p:nvPr>
            <p:ph type="ctrTitle"/>
          </p:nvPr>
        </p:nvSpPr>
        <p:spPr>
          <a:xfrm>
            <a:off x="4860900" y="4669925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5"/>
          <p:cNvSpPr txBox="1"/>
          <p:nvPr>
            <p:ph type="ctrTitle"/>
          </p:nvPr>
        </p:nvSpPr>
        <p:spPr>
          <a:xfrm>
            <a:off x="4860891" y="5443334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5"/>
          <p:cNvSpPr txBox="1"/>
          <p:nvPr>
            <p:ph type="ctrTitle"/>
          </p:nvPr>
        </p:nvSpPr>
        <p:spPr>
          <a:xfrm>
            <a:off x="4860891" y="5056620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5"/>
          <p:cNvSpPr txBox="1"/>
          <p:nvPr>
            <p:ph type="ctrTitle"/>
          </p:nvPr>
        </p:nvSpPr>
        <p:spPr>
          <a:xfrm>
            <a:off x="1124850" y="6216725"/>
            <a:ext cx="36600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Tapahtumamaksut kuukaudessa</a:t>
            </a:r>
            <a:endParaRPr b="1"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5"/>
          <p:cNvSpPr txBox="1"/>
          <p:nvPr>
            <p:ph type="ctrTitle"/>
          </p:nvPr>
        </p:nvSpPr>
        <p:spPr>
          <a:xfrm>
            <a:off x="4860900" y="6216725"/>
            <a:ext cx="15741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xx,xx €/kk</a:t>
            </a:r>
            <a:endParaRPr b="1" sz="1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ctrTitle"/>
          </p:nvPr>
        </p:nvSpPr>
        <p:spPr>
          <a:xfrm>
            <a:off x="1124850" y="1530000"/>
            <a:ext cx="5331300" cy="7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Open Sans"/>
                <a:ea typeface="Open Sans"/>
                <a:cs typeface="Open Sans"/>
                <a:sym typeface="Open Sans"/>
              </a:rPr>
              <a:t>Miksi Netvisor</a:t>
            </a:r>
            <a:endParaRPr b="1" sz="2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951" y="365250"/>
            <a:ext cx="2010675" cy="53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4">
            <a:alphaModFix/>
          </a:blip>
          <a:srcRect b="18556" l="0" r="17369" t="-8898"/>
          <a:stretch/>
        </p:blipFill>
        <p:spPr>
          <a:xfrm>
            <a:off x="5653449" y="8401201"/>
            <a:ext cx="1906550" cy="203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>
            <p:ph type="ctrTitle"/>
          </p:nvPr>
        </p:nvSpPr>
        <p:spPr>
          <a:xfrm>
            <a:off x="1124850" y="2397025"/>
            <a:ext cx="5331300" cy="6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Ei päivitysten aiheuttamia käyttökatkoja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Netvisorin saatavuus vuonna 2022 on ollut 99,94 % (19.9.2022). Ohjemistopäivitykset tehdään viikottain taustalla ilman huoltokatkoja, joka vähentää pilvipalveluille tyypillisiä katkoja iltaisin.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Turvallinen ratkaisu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Netvisor-palvelun tuottamiseen hyödynnetään alihankkijoita, jotka sijaitsevat EU/ETA-alueella. Netvisor-palvelun palveluntarjoajana toimivat Elisa ja Amazon Web Services. Netvisor noudattaa Visman tietoturvaohjelmaa ja lisätietoa Netvisorin tietoturvasta löytyy osoitteesta: </a:t>
            </a:r>
            <a:r>
              <a:rPr lang="en-GB" sz="1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netvisor.fi/tietoturva</a:t>
            </a: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Valmis verottajan sekä lakien muutoksiin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Netvisorissa reagoidaan aina tuleviin lakimuutoksiin sekä verottajan muutoksiin. Viimeisimpinä esimerkkeinä GDPR:n ja Tulorekisterin vaatimat muutokset asiakkaillemme.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Liitettävyys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Netvisorin kumppaniverkostossa on yli 150 valmista plug &amp; play -integraatiota MarketPlacessa sekä jatkuvasti uusiutuva Netvisor Store, josta lisäarvopalveluita voi ottaa käyttöön muutamalla klikkauksella.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24/7 verkkokoulutukset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 Academy on käytettävissä aina kun kaipaat koulutusta tai video-ohjeita. Academy sisältää koulutusta tuotteen parhaista käytännöistä ja mahdollistaa Netvisor-sertifikaattien suorittamisen.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Maksuttomat asiantuntijapalvelut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Netvisorin asiantuntijat ovat käytettävissä chatin, sähköpostin ja puhelimen (yritysnumeron hinta) kautta. Asiakkaiden käytössä ovat myös ympärivuorokauden verkko-ohjeet sekä Community -verkkoyhteisö.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>
                <a:latin typeface="Open Sans"/>
                <a:ea typeface="Open Sans"/>
                <a:cs typeface="Open Sans"/>
                <a:sym typeface="Open Sans"/>
              </a:rPr>
              <a:t>Maksuton mobiilisovellus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latin typeface="Open Sans"/>
                <a:ea typeface="Open Sans"/>
                <a:cs typeface="Open Sans"/>
                <a:sym typeface="Open Sans"/>
              </a:rPr>
              <a:t>Netvisorin mobiilisovelluksen lataat maksutta AppStoresta ja Play-kaupasta. Sovellusta voit käyttää tunnistautumiseen, sekä kuittien ja ostolaskujen käsittelyyn.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ctrTitle"/>
          </p:nvPr>
        </p:nvSpPr>
        <p:spPr>
          <a:xfrm>
            <a:off x="1230325" y="2691600"/>
            <a:ext cx="2010600" cy="7617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latin typeface="Open Sans"/>
                <a:ea typeface="Open Sans"/>
                <a:cs typeface="Open Sans"/>
                <a:sym typeface="Open Sans"/>
              </a:rPr>
              <a:t>LOGO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5" name="Google Shape;12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951" y="365250"/>
            <a:ext cx="2010675" cy="53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7"/>
          <p:cNvPicPr preferRelativeResize="0"/>
          <p:nvPr/>
        </p:nvPicPr>
        <p:blipFill rotWithShape="1">
          <a:blip r:embed="rId4">
            <a:alphaModFix/>
          </a:blip>
          <a:srcRect b="18556" l="0" r="17369" t="-8898"/>
          <a:stretch/>
        </p:blipFill>
        <p:spPr>
          <a:xfrm>
            <a:off x="5653449" y="8401201"/>
            <a:ext cx="1906550" cy="203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7"/>
          <p:cNvSpPr txBox="1"/>
          <p:nvPr>
            <p:ph type="ctrTitle"/>
          </p:nvPr>
        </p:nvSpPr>
        <p:spPr>
          <a:xfrm>
            <a:off x="1124850" y="4205675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Y-tunnus: xxxxxxxx-x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7"/>
          <p:cNvSpPr txBox="1"/>
          <p:nvPr>
            <p:ph type="ctrTitle"/>
          </p:nvPr>
        </p:nvSpPr>
        <p:spPr>
          <a:xfrm>
            <a:off x="1124850" y="4979081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Puh.nro: 000 000 0000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17"/>
          <p:cNvSpPr txBox="1"/>
          <p:nvPr>
            <p:ph type="ctrTitle"/>
          </p:nvPr>
        </p:nvSpPr>
        <p:spPr>
          <a:xfrm>
            <a:off x="1124850" y="4592369"/>
            <a:ext cx="3769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Osoite, postitus, yhteystiedot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17"/>
          <p:cNvSpPr txBox="1"/>
          <p:nvPr>
            <p:ph type="ctrTitle"/>
          </p:nvPr>
        </p:nvSpPr>
        <p:spPr>
          <a:xfrm>
            <a:off x="1124850" y="3596300"/>
            <a:ext cx="5331300" cy="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Open Sans"/>
                <a:ea typeface="Open Sans"/>
                <a:cs typeface="Open Sans"/>
                <a:sym typeface="Open Sans"/>
              </a:rPr>
              <a:t>Tarjouksen tekijän yritys</a:t>
            </a:r>
            <a:endParaRPr b="1" sz="2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