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5143500" cx="9144000"/>
  <p:notesSz cx="6858000" cy="9144000"/>
  <p:embeddedFontLst>
    <p:embeddedFont>
      <p:font typeface="Roboto"/>
      <p:regular r:id="rId25"/>
      <p:bold r:id="rId26"/>
      <p:italic r:id="rId27"/>
      <p:boldItalic r:id="rId28"/>
    </p:embeddedFont>
    <p:embeddedFont>
      <p:font typeface="Source Sans Pro SemiBold"/>
      <p:regular r:id="rId29"/>
      <p:bold r:id="rId30"/>
      <p:italic r:id="rId31"/>
      <p:boldItalic r:id="rId32"/>
    </p:embeddedFont>
    <p:embeddedFont>
      <p:font typeface="Open Sans SemiBold"/>
      <p:regular r:id="rId33"/>
      <p:bold r:id="rId34"/>
      <p:italic r:id="rId35"/>
      <p:boldItalic r:id="rId36"/>
    </p:embeddedFont>
    <p:embeddedFont>
      <p:font typeface="Open Sans Light"/>
      <p:regular r:id="rId37"/>
      <p:bold r:id="rId38"/>
      <p:italic r:id="rId39"/>
      <p:boldItalic r:id="rId40"/>
    </p:embeddedFont>
    <p:embeddedFont>
      <p:font typeface="Source Sans Pro"/>
      <p:regular r:id="rId41"/>
      <p:bold r:id="rId42"/>
      <p:italic r:id="rId43"/>
      <p:boldItalic r:id="rId44"/>
    </p:embeddedFont>
    <p:embeddedFont>
      <p:font typeface="Open Sans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9EFEAE9-6405-470F-96EA-D0800C845C86}">
  <a:tblStyle styleId="{89EFEAE9-6405-470F-96EA-D0800C845C8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Light-boldItalic.fntdata"/><Relationship Id="rId20" Type="http://schemas.openxmlformats.org/officeDocument/2006/relationships/slide" Target="slides/slide14.xml"/><Relationship Id="rId42" Type="http://schemas.openxmlformats.org/officeDocument/2006/relationships/font" Target="fonts/SourceSansPro-bold.fntdata"/><Relationship Id="rId41" Type="http://schemas.openxmlformats.org/officeDocument/2006/relationships/font" Target="fonts/SourceSansPro-regular.fntdata"/><Relationship Id="rId22" Type="http://schemas.openxmlformats.org/officeDocument/2006/relationships/slide" Target="slides/slide16.xml"/><Relationship Id="rId44" Type="http://schemas.openxmlformats.org/officeDocument/2006/relationships/font" Target="fonts/SourceSansPro-boldItalic.fntdata"/><Relationship Id="rId21" Type="http://schemas.openxmlformats.org/officeDocument/2006/relationships/slide" Target="slides/slide15.xml"/><Relationship Id="rId43" Type="http://schemas.openxmlformats.org/officeDocument/2006/relationships/font" Target="fonts/SourceSansPro-italic.fntdata"/><Relationship Id="rId24" Type="http://schemas.openxmlformats.org/officeDocument/2006/relationships/slide" Target="slides/slide18.xml"/><Relationship Id="rId46" Type="http://schemas.openxmlformats.org/officeDocument/2006/relationships/font" Target="fonts/OpenSans-bold.fntdata"/><Relationship Id="rId23" Type="http://schemas.openxmlformats.org/officeDocument/2006/relationships/slide" Target="slides/slide17.xml"/><Relationship Id="rId45" Type="http://schemas.openxmlformats.org/officeDocument/2006/relationships/font" Target="fonts/OpenSans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Roboto-bold.fntdata"/><Relationship Id="rId48" Type="http://schemas.openxmlformats.org/officeDocument/2006/relationships/font" Target="fonts/OpenSans-boldItalic.fntdata"/><Relationship Id="rId25" Type="http://schemas.openxmlformats.org/officeDocument/2006/relationships/font" Target="fonts/Roboto-regular.fntdata"/><Relationship Id="rId47" Type="http://schemas.openxmlformats.org/officeDocument/2006/relationships/font" Target="fonts/OpenSans-italic.fntdata"/><Relationship Id="rId28" Type="http://schemas.openxmlformats.org/officeDocument/2006/relationships/font" Target="fonts/Roboto-boldItalic.fntdata"/><Relationship Id="rId27" Type="http://schemas.openxmlformats.org/officeDocument/2006/relationships/font" Target="fonts/Roboto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SourceSansProSemiBold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SourceSansProSemiBold-italic.fntdata"/><Relationship Id="rId30" Type="http://schemas.openxmlformats.org/officeDocument/2006/relationships/font" Target="fonts/SourceSansProSemiBold-bold.fntdata"/><Relationship Id="rId11" Type="http://schemas.openxmlformats.org/officeDocument/2006/relationships/slide" Target="slides/slide5.xml"/><Relationship Id="rId33" Type="http://schemas.openxmlformats.org/officeDocument/2006/relationships/font" Target="fonts/OpenSansSemiBold-regular.fntdata"/><Relationship Id="rId10" Type="http://schemas.openxmlformats.org/officeDocument/2006/relationships/slide" Target="slides/slide4.xml"/><Relationship Id="rId32" Type="http://schemas.openxmlformats.org/officeDocument/2006/relationships/font" Target="fonts/SourceSansProSemiBold-boldItalic.fntdata"/><Relationship Id="rId13" Type="http://schemas.openxmlformats.org/officeDocument/2006/relationships/slide" Target="slides/slide7.xml"/><Relationship Id="rId35" Type="http://schemas.openxmlformats.org/officeDocument/2006/relationships/font" Target="fonts/OpenSansSemiBold-italic.fntdata"/><Relationship Id="rId12" Type="http://schemas.openxmlformats.org/officeDocument/2006/relationships/slide" Target="slides/slide6.xml"/><Relationship Id="rId34" Type="http://schemas.openxmlformats.org/officeDocument/2006/relationships/font" Target="fonts/OpenSansSemiBold-bold.fntdata"/><Relationship Id="rId15" Type="http://schemas.openxmlformats.org/officeDocument/2006/relationships/slide" Target="slides/slide9.xml"/><Relationship Id="rId37" Type="http://schemas.openxmlformats.org/officeDocument/2006/relationships/font" Target="fonts/OpenSansLight-regular.fntdata"/><Relationship Id="rId14" Type="http://schemas.openxmlformats.org/officeDocument/2006/relationships/slide" Target="slides/slide8.xml"/><Relationship Id="rId36" Type="http://schemas.openxmlformats.org/officeDocument/2006/relationships/font" Target="fonts/OpenSansSemiBold-boldItalic.fntdata"/><Relationship Id="rId17" Type="http://schemas.openxmlformats.org/officeDocument/2006/relationships/slide" Target="slides/slide11.xml"/><Relationship Id="rId39" Type="http://schemas.openxmlformats.org/officeDocument/2006/relationships/font" Target="fonts/OpenSansLight-italic.fntdata"/><Relationship Id="rId16" Type="http://schemas.openxmlformats.org/officeDocument/2006/relationships/slide" Target="slides/slide10.xml"/><Relationship Id="rId38" Type="http://schemas.openxmlformats.org/officeDocument/2006/relationships/font" Target="fonts/OpenSansLight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4610c63111_1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4610c63111_1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7ee1a7bed8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7ee1a7bed8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7ee1a7bed8_0_4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7ee1a7bed8_0_4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4547b4017a_0_3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4547b4017a_0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7f315802be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7f315802be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7f315802be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7f315802be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7f4e2a38e8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7f4e2a38e8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7ee1a7bed8_0_4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7ee1a7bed8_0_4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7f4e2a38e8_0_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7f4e2a38e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4547b4017a_0_4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4547b4017a_0_4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Value slide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7ee1a7bed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7ee1a7bed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7f315802be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7f315802be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7f315802be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7f315802be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7f315802be_0_4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7f315802be_0_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7ee1a7bed8_0_4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7ee1a7bed8_0_4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7f315802be_0_3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7f315802be_0_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7ee1a7bed8_0_4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7ee1a7bed8_0_4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7f34e1e41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7f34e1e41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gif"/><Relationship Id="rId3" Type="http://schemas.openxmlformats.org/officeDocument/2006/relationships/image" Target="../media/image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Relationship Id="rId3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png"/><Relationship Id="rId3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3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jpg"/><Relationship Id="rId3" Type="http://schemas.openxmlformats.org/officeDocument/2006/relationships/image" Target="../media/image3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jpg"/><Relationship Id="rId3" Type="http://schemas.openxmlformats.org/officeDocument/2006/relationships/image" Target="../media/image26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png"/><Relationship Id="rId3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6.png"/><Relationship Id="rId3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Relationship Id="rId3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png"/><Relationship Id="rId3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jpg"/><Relationship Id="rId3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 One third - Image text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title"/>
          </p:nvPr>
        </p:nvSpPr>
        <p:spPr>
          <a:xfrm>
            <a:off x="5237375" y="1126600"/>
            <a:ext cx="3252900" cy="182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007AC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5237375" y="2988425"/>
            <a:ext cx="3242400" cy="152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59595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529591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 One third - Image text 2 1 1 1 1 1 1">
  <p:cSld name="TITLE_3_1_1_1_1_1_1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type="title"/>
          </p:nvPr>
        </p:nvSpPr>
        <p:spPr>
          <a:xfrm>
            <a:off x="5237375" y="1126600"/>
            <a:ext cx="3252900" cy="182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007AC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9pPr>
          </a:lstStyle>
          <a:p/>
        </p:txBody>
      </p:sp>
      <p:sp>
        <p:nvSpPr>
          <p:cNvPr id="48" name="Google Shape;48;p11"/>
          <p:cNvSpPr txBox="1"/>
          <p:nvPr>
            <p:ph idx="1" type="subTitle"/>
          </p:nvPr>
        </p:nvSpPr>
        <p:spPr>
          <a:xfrm>
            <a:off x="5237375" y="2988425"/>
            <a:ext cx="3242400" cy="152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59595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pic>
        <p:nvPicPr>
          <p:cNvPr id="49" name="Google Shape;49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529590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 One third - Image text 2 1 1 1 1 1 1 1">
  <p:cSld name="TITLE_3_1_1_1_1_1_1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type="title"/>
          </p:nvPr>
        </p:nvSpPr>
        <p:spPr>
          <a:xfrm>
            <a:off x="5237375" y="1126600"/>
            <a:ext cx="3252900" cy="182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007AC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9pPr>
          </a:lstStyle>
          <a:p/>
        </p:txBody>
      </p:sp>
      <p:sp>
        <p:nvSpPr>
          <p:cNvPr id="52" name="Google Shape;52;p12"/>
          <p:cNvSpPr txBox="1"/>
          <p:nvPr>
            <p:ph idx="1" type="subTitle"/>
          </p:nvPr>
        </p:nvSpPr>
        <p:spPr>
          <a:xfrm>
            <a:off x="5237375" y="2988425"/>
            <a:ext cx="3242400" cy="152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59595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pic>
        <p:nvPicPr>
          <p:cNvPr id="53" name="Google Shape;53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529590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 One third - Image text 2 1 1 1 1 1 1 1 1">
  <p:cSld name="TITLE_3_1_1_1_1_1_1_1_1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type="title"/>
          </p:nvPr>
        </p:nvSpPr>
        <p:spPr>
          <a:xfrm>
            <a:off x="5237375" y="1126600"/>
            <a:ext cx="3252900" cy="182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007AC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9pPr>
          </a:lstStyle>
          <a:p/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5237375" y="2988425"/>
            <a:ext cx="3242400" cy="152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59595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pic>
        <p:nvPicPr>
          <p:cNvPr id="57" name="Google Shape;5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529590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 One third - Image text 1">
  <p:cSld name="TITLE_2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title"/>
          </p:nvPr>
        </p:nvSpPr>
        <p:spPr>
          <a:xfrm>
            <a:off x="4241325" y="1126600"/>
            <a:ext cx="4248900" cy="182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007AC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4248975" y="2988425"/>
            <a:ext cx="4227600" cy="14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59595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pic>
        <p:nvPicPr>
          <p:cNvPr id="61" name="Google Shape;61;p14"/>
          <p:cNvPicPr preferRelativeResize="0"/>
          <p:nvPr/>
        </p:nvPicPr>
        <p:blipFill rotWithShape="1">
          <a:blip r:embed="rId2">
            <a:alphaModFix/>
          </a:blip>
          <a:srcRect b="0" l="45245" r="24596" t="0"/>
          <a:stretch/>
        </p:blipFill>
        <p:spPr>
          <a:xfrm>
            <a:off x="0" y="25"/>
            <a:ext cx="3718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b="0" l="36200" r="46018" t="0"/>
          <a:stretch/>
        </p:blipFill>
        <p:spPr>
          <a:xfrm flipH="1">
            <a:off x="2156348" y="0"/>
            <a:ext cx="162582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 One third - Image text 2">
  <p:cSld name="TITLE_1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 rotWithShape="1">
          <a:blip r:embed="rId2">
            <a:alphaModFix/>
          </a:blip>
          <a:srcRect b="0" l="36815" r="8112" t="0"/>
          <a:stretch/>
        </p:blipFill>
        <p:spPr>
          <a:xfrm>
            <a:off x="-12" y="0"/>
            <a:ext cx="424897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9964" y="0"/>
            <a:ext cx="21907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5"/>
          <p:cNvSpPr txBox="1"/>
          <p:nvPr>
            <p:ph type="title"/>
          </p:nvPr>
        </p:nvSpPr>
        <p:spPr>
          <a:xfrm>
            <a:off x="4241325" y="1126600"/>
            <a:ext cx="4248900" cy="182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007AC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" type="subTitle"/>
          </p:nvPr>
        </p:nvSpPr>
        <p:spPr>
          <a:xfrm>
            <a:off x="4419248" y="2988426"/>
            <a:ext cx="4057200" cy="19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59595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 One third - Image text 2 1">
  <p:cSld name="TITLE_1_2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 rotWithShape="1">
          <a:blip r:embed="rId2">
            <a:alphaModFix/>
          </a:blip>
          <a:srcRect b="0" l="29422" r="17555" t="0"/>
          <a:stretch/>
        </p:blipFill>
        <p:spPr>
          <a:xfrm>
            <a:off x="0" y="0"/>
            <a:ext cx="441924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9964" y="0"/>
            <a:ext cx="21907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6"/>
          <p:cNvSpPr txBox="1"/>
          <p:nvPr>
            <p:ph type="title"/>
          </p:nvPr>
        </p:nvSpPr>
        <p:spPr>
          <a:xfrm>
            <a:off x="4241325" y="1126600"/>
            <a:ext cx="4248900" cy="182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007AC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" type="subTitle"/>
          </p:nvPr>
        </p:nvSpPr>
        <p:spPr>
          <a:xfrm>
            <a:off x="4419248" y="2988426"/>
            <a:ext cx="4057200" cy="19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59595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 One third - Image text 3">
  <p:cSld name="TITLE_1_1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 rotWithShape="1">
          <a:blip r:embed="rId2">
            <a:alphaModFix/>
          </a:blip>
          <a:srcRect b="0" l="13436" r="28498" t="0"/>
          <a:stretch/>
        </p:blipFill>
        <p:spPr>
          <a:xfrm>
            <a:off x="0" y="0"/>
            <a:ext cx="44796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9964" y="0"/>
            <a:ext cx="21907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7"/>
          <p:cNvSpPr txBox="1"/>
          <p:nvPr>
            <p:ph type="title"/>
          </p:nvPr>
        </p:nvSpPr>
        <p:spPr>
          <a:xfrm>
            <a:off x="4241325" y="1126600"/>
            <a:ext cx="4248900" cy="182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007AC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1" type="subTitle"/>
          </p:nvPr>
        </p:nvSpPr>
        <p:spPr>
          <a:xfrm>
            <a:off x="4419248" y="2988426"/>
            <a:ext cx="4057200" cy="19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59595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 One third - Image text 4">
  <p:cSld name="TITLE_1_1_1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 rotWithShape="1">
          <a:blip r:embed="rId2">
            <a:alphaModFix/>
          </a:blip>
          <a:srcRect b="0" l="23358" r="18376" t="0"/>
          <a:stretch/>
        </p:blipFill>
        <p:spPr>
          <a:xfrm>
            <a:off x="1" y="0"/>
            <a:ext cx="449302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9964" y="0"/>
            <a:ext cx="21907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8"/>
          <p:cNvSpPr txBox="1"/>
          <p:nvPr>
            <p:ph type="title"/>
          </p:nvPr>
        </p:nvSpPr>
        <p:spPr>
          <a:xfrm>
            <a:off x="4241325" y="1126600"/>
            <a:ext cx="4248900" cy="182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007AC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9pPr>
          </a:lstStyle>
          <a:p/>
        </p:txBody>
      </p:sp>
      <p:sp>
        <p:nvSpPr>
          <p:cNvPr id="82" name="Google Shape;82;p18"/>
          <p:cNvSpPr txBox="1"/>
          <p:nvPr>
            <p:ph idx="1" type="subTitle"/>
          </p:nvPr>
        </p:nvSpPr>
        <p:spPr>
          <a:xfrm>
            <a:off x="4419248" y="2988426"/>
            <a:ext cx="4057200" cy="19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59595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 Half in half - Image text">
  <p:cSld name="TITLE_1_1_1_1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 rotWithShape="1">
          <a:blip r:embed="rId2">
            <a:alphaModFix/>
          </a:blip>
          <a:srcRect b="0" l="30621" r="4447" t="0"/>
          <a:stretch/>
        </p:blipFill>
        <p:spPr>
          <a:xfrm>
            <a:off x="0" y="0"/>
            <a:ext cx="541174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8658" y="0"/>
            <a:ext cx="21907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9"/>
          <p:cNvSpPr txBox="1"/>
          <p:nvPr>
            <p:ph type="title"/>
          </p:nvPr>
        </p:nvSpPr>
        <p:spPr>
          <a:xfrm>
            <a:off x="5237375" y="1126600"/>
            <a:ext cx="3252900" cy="182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007AC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9pPr>
          </a:lstStyle>
          <a:p/>
        </p:txBody>
      </p:sp>
      <p:sp>
        <p:nvSpPr>
          <p:cNvPr id="87" name="Google Shape;87;p19"/>
          <p:cNvSpPr txBox="1"/>
          <p:nvPr>
            <p:ph idx="1" type="subTitle"/>
          </p:nvPr>
        </p:nvSpPr>
        <p:spPr>
          <a:xfrm>
            <a:off x="5237375" y="2988425"/>
            <a:ext cx="3242400" cy="152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59595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 Half in half - Image text 2">
  <p:cSld name="TITLE_1_1_1_1_1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/>
          <p:cNvPicPr preferRelativeResize="0"/>
          <p:nvPr/>
        </p:nvPicPr>
        <p:blipFill rotWithShape="1">
          <a:blip r:embed="rId2">
            <a:alphaModFix/>
          </a:blip>
          <a:srcRect b="0" l="9576" r="20005" t="0"/>
          <a:stretch/>
        </p:blipFill>
        <p:spPr>
          <a:xfrm>
            <a:off x="1" y="0"/>
            <a:ext cx="546540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8658" y="0"/>
            <a:ext cx="21907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0"/>
          <p:cNvSpPr txBox="1"/>
          <p:nvPr>
            <p:ph type="title"/>
          </p:nvPr>
        </p:nvSpPr>
        <p:spPr>
          <a:xfrm>
            <a:off x="5237375" y="1126600"/>
            <a:ext cx="3252900" cy="182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007AC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9pPr>
          </a:lstStyle>
          <a:p/>
        </p:txBody>
      </p:sp>
      <p:sp>
        <p:nvSpPr>
          <p:cNvPr id="92" name="Google Shape;92;p20"/>
          <p:cNvSpPr txBox="1"/>
          <p:nvPr>
            <p:ph idx="1" type="subTitle"/>
          </p:nvPr>
        </p:nvSpPr>
        <p:spPr>
          <a:xfrm>
            <a:off x="5237375" y="2988425"/>
            <a:ext cx="3242400" cy="152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59595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 One third - Image text 2">
  <p:cSld name="TITLE_3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5237375" y="1126600"/>
            <a:ext cx="3252900" cy="182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007AC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" type="subTitle"/>
          </p:nvPr>
        </p:nvSpPr>
        <p:spPr>
          <a:xfrm>
            <a:off x="5237375" y="2988425"/>
            <a:ext cx="3242400" cy="152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59595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pic>
        <p:nvPicPr>
          <p:cNvPr id="17" name="Google Shape;1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2" y="0"/>
            <a:ext cx="529590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 Half in half - Image text 3">
  <p:cSld name="TITLE_1_1_1_1_1_1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/>
          <p:cNvPicPr preferRelativeResize="0"/>
          <p:nvPr/>
        </p:nvPicPr>
        <p:blipFill rotWithShape="1">
          <a:blip r:embed="rId2">
            <a:alphaModFix/>
          </a:blip>
          <a:srcRect b="0" l="29790" r="0" t="0"/>
          <a:stretch/>
        </p:blipFill>
        <p:spPr>
          <a:xfrm>
            <a:off x="0" y="-11050"/>
            <a:ext cx="5353588" cy="515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8658" y="0"/>
            <a:ext cx="21907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1"/>
          <p:cNvSpPr txBox="1"/>
          <p:nvPr>
            <p:ph type="title"/>
          </p:nvPr>
        </p:nvSpPr>
        <p:spPr>
          <a:xfrm>
            <a:off x="5237375" y="1126600"/>
            <a:ext cx="3252900" cy="182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007AC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9pPr>
          </a:lstStyle>
          <a:p/>
        </p:txBody>
      </p:sp>
      <p:sp>
        <p:nvSpPr>
          <p:cNvPr id="97" name="Google Shape;97;p21"/>
          <p:cNvSpPr txBox="1"/>
          <p:nvPr>
            <p:ph idx="1" type="subTitle"/>
          </p:nvPr>
        </p:nvSpPr>
        <p:spPr>
          <a:xfrm>
            <a:off x="5237375" y="2988425"/>
            <a:ext cx="3242400" cy="152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59595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 Half in half - Image text 3 1">
  <p:cSld name="TITLE_1_1_1_1_1_1_2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 rotWithShape="1">
          <a:blip r:embed="rId2">
            <a:alphaModFix/>
          </a:blip>
          <a:srcRect b="0" l="22008" r="13546" t="0"/>
          <a:stretch/>
        </p:blipFill>
        <p:spPr>
          <a:xfrm>
            <a:off x="-1" y="0"/>
            <a:ext cx="537150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8658" y="0"/>
            <a:ext cx="21907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2"/>
          <p:cNvSpPr txBox="1"/>
          <p:nvPr>
            <p:ph type="title"/>
          </p:nvPr>
        </p:nvSpPr>
        <p:spPr>
          <a:xfrm>
            <a:off x="5237375" y="1126600"/>
            <a:ext cx="3252900" cy="182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007AC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9pPr>
          </a:lstStyle>
          <a:p/>
        </p:txBody>
      </p:sp>
      <p:sp>
        <p:nvSpPr>
          <p:cNvPr id="102" name="Google Shape;102;p22"/>
          <p:cNvSpPr txBox="1"/>
          <p:nvPr>
            <p:ph idx="1" type="subTitle"/>
          </p:nvPr>
        </p:nvSpPr>
        <p:spPr>
          <a:xfrm>
            <a:off x="5237375" y="2988425"/>
            <a:ext cx="3242400" cy="152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59595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7 Blue element and text">
  <p:cSld name="TITLE_1_1_1_1_1_1_1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/>
          <p:cNvPicPr preferRelativeResize="0"/>
          <p:nvPr/>
        </p:nvPicPr>
        <p:blipFill rotWithShape="1">
          <a:blip r:embed="rId2">
            <a:alphaModFix/>
          </a:blip>
          <a:srcRect b="0" l="2467" r="0" t="0"/>
          <a:stretch/>
        </p:blipFill>
        <p:spPr>
          <a:xfrm>
            <a:off x="0" y="0"/>
            <a:ext cx="530942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3"/>
          <p:cNvSpPr txBox="1"/>
          <p:nvPr>
            <p:ph type="title"/>
          </p:nvPr>
        </p:nvSpPr>
        <p:spPr>
          <a:xfrm>
            <a:off x="654315" y="603550"/>
            <a:ext cx="3179700" cy="234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6" name="Google Shape;106;p23"/>
          <p:cNvSpPr txBox="1"/>
          <p:nvPr>
            <p:ph idx="1" type="subTitle"/>
          </p:nvPr>
        </p:nvSpPr>
        <p:spPr>
          <a:xfrm>
            <a:off x="654312" y="2988425"/>
            <a:ext cx="3179700" cy="152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B9DC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8 Classic Text One column">
  <p:cSld name="CUSTOM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4"/>
          <p:cNvSpPr txBox="1"/>
          <p:nvPr>
            <p:ph type="title"/>
          </p:nvPr>
        </p:nvSpPr>
        <p:spPr>
          <a:xfrm>
            <a:off x="638908" y="348700"/>
            <a:ext cx="7939800" cy="60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007AC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09" name="Google Shape;109;p24"/>
          <p:cNvSpPr txBox="1"/>
          <p:nvPr>
            <p:ph idx="1" type="body"/>
          </p:nvPr>
        </p:nvSpPr>
        <p:spPr>
          <a:xfrm>
            <a:off x="632202" y="1247325"/>
            <a:ext cx="7939800" cy="33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292100" lvl="1" marL="914400"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16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16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1600"/>
              </a:spcBef>
              <a:spcAft>
                <a:spcPts val="0"/>
              </a:spcAft>
              <a:buSzPts val="10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9 Classic Text Two columns">
  <p:cSld name="CUSTOM_1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5"/>
          <p:cNvSpPr txBox="1"/>
          <p:nvPr>
            <p:ph type="title"/>
          </p:nvPr>
        </p:nvSpPr>
        <p:spPr>
          <a:xfrm>
            <a:off x="638908" y="348700"/>
            <a:ext cx="7939800" cy="60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007AC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12" name="Google Shape;112;p25"/>
          <p:cNvSpPr txBox="1"/>
          <p:nvPr>
            <p:ph idx="1" type="body"/>
          </p:nvPr>
        </p:nvSpPr>
        <p:spPr>
          <a:xfrm>
            <a:off x="672437" y="1247325"/>
            <a:ext cx="3854400" cy="33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292100" lvl="1" marL="914400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>
              <a:spcBef>
                <a:spcPts val="16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16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1600"/>
              </a:spcBef>
              <a:spcAft>
                <a:spcPts val="0"/>
              </a:spcAft>
              <a:buSzPts val="10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007ACA"/>
              </a:buClr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007ACA"/>
              </a:buClr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007ACA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13" name="Google Shape;113;p25"/>
          <p:cNvSpPr txBox="1"/>
          <p:nvPr>
            <p:ph idx="2" type="body"/>
          </p:nvPr>
        </p:nvSpPr>
        <p:spPr>
          <a:xfrm>
            <a:off x="4620437" y="1247325"/>
            <a:ext cx="4097400" cy="33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292100" lvl="1" marL="914400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>
              <a:spcBef>
                <a:spcPts val="16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16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1600"/>
              </a:spcBef>
              <a:spcAft>
                <a:spcPts val="0"/>
              </a:spcAft>
              <a:buSzPts val="10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 Quotes">
  <p:cSld name="CUSTOM_1_1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6"/>
          <p:cNvSpPr/>
          <p:nvPr/>
        </p:nvSpPr>
        <p:spPr>
          <a:xfrm>
            <a:off x="612150" y="1029925"/>
            <a:ext cx="7919700" cy="2997600"/>
          </a:xfrm>
          <a:prstGeom prst="rect">
            <a:avLst/>
          </a:prstGeom>
          <a:noFill/>
          <a:ln cap="flat" cmpd="sng" w="19050">
            <a:solidFill>
              <a:srgbClr val="B9DC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6"/>
          <p:cNvSpPr/>
          <p:nvPr/>
        </p:nvSpPr>
        <p:spPr>
          <a:xfrm>
            <a:off x="375525" y="757800"/>
            <a:ext cx="693600" cy="76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26"/>
          <p:cNvSpPr txBox="1"/>
          <p:nvPr/>
        </p:nvSpPr>
        <p:spPr>
          <a:xfrm>
            <a:off x="443504" y="742705"/>
            <a:ext cx="925500" cy="10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00">
                <a:solidFill>
                  <a:srgbClr val="27588D"/>
                </a:solidFill>
              </a:rPr>
              <a:t>“</a:t>
            </a:r>
            <a:endParaRPr b="1" sz="7200">
              <a:solidFill>
                <a:srgbClr val="27588D"/>
              </a:solidFill>
            </a:endParaRPr>
          </a:p>
        </p:txBody>
      </p:sp>
      <p:sp>
        <p:nvSpPr>
          <p:cNvPr id="118" name="Google Shape;118;p26"/>
          <p:cNvSpPr/>
          <p:nvPr/>
        </p:nvSpPr>
        <p:spPr>
          <a:xfrm>
            <a:off x="8041076" y="3592580"/>
            <a:ext cx="693600" cy="76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26"/>
          <p:cNvSpPr txBox="1"/>
          <p:nvPr/>
        </p:nvSpPr>
        <p:spPr>
          <a:xfrm>
            <a:off x="8048770" y="3478384"/>
            <a:ext cx="664800" cy="6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00">
                <a:solidFill>
                  <a:srgbClr val="27588D"/>
                </a:solidFill>
              </a:rPr>
              <a:t>”</a:t>
            </a:r>
            <a:endParaRPr b="1" sz="7200">
              <a:solidFill>
                <a:srgbClr val="27588D"/>
              </a:solidFill>
            </a:endParaRPr>
          </a:p>
        </p:txBody>
      </p:sp>
      <p:sp>
        <p:nvSpPr>
          <p:cNvPr id="120" name="Google Shape;120;p26"/>
          <p:cNvSpPr txBox="1"/>
          <p:nvPr/>
        </p:nvSpPr>
        <p:spPr>
          <a:xfrm>
            <a:off x="737400" y="3262375"/>
            <a:ext cx="76692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121" name="Google Shape;121;p26"/>
          <p:cNvSpPr txBox="1"/>
          <p:nvPr>
            <p:ph type="title"/>
          </p:nvPr>
        </p:nvSpPr>
        <p:spPr>
          <a:xfrm>
            <a:off x="1046125" y="1361325"/>
            <a:ext cx="7148700" cy="228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007AC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Statement Blue">
  <p:cSld name="CUSTOM_1_1_1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7"/>
          <p:cNvSpPr/>
          <p:nvPr/>
        </p:nvSpPr>
        <p:spPr>
          <a:xfrm>
            <a:off x="-150" y="6500"/>
            <a:ext cx="9144000" cy="5143500"/>
          </a:xfrm>
          <a:prstGeom prst="rect">
            <a:avLst/>
          </a:prstGeom>
          <a:solidFill>
            <a:srgbClr val="007ACA"/>
          </a:solidFill>
          <a:ln cap="flat" cmpd="sng" w="9525">
            <a:solidFill>
              <a:srgbClr val="007A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4" name="Google Shape;124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49453" y="4570702"/>
            <a:ext cx="1501123" cy="53478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7"/>
          <p:cNvSpPr txBox="1"/>
          <p:nvPr>
            <p:ph type="title"/>
          </p:nvPr>
        </p:nvSpPr>
        <p:spPr>
          <a:xfrm>
            <a:off x="246600" y="757775"/>
            <a:ext cx="8650800" cy="219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26" name="Google Shape;126;p27"/>
          <p:cNvSpPr txBox="1"/>
          <p:nvPr>
            <p:ph idx="1" type="subTitle"/>
          </p:nvPr>
        </p:nvSpPr>
        <p:spPr>
          <a:xfrm>
            <a:off x="1738800" y="3026225"/>
            <a:ext cx="5666400" cy="154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B9DCFF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 Statement White">
  <p:cSld name="CUSTOM_1_1_1_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8"/>
          <p:cNvSpPr txBox="1"/>
          <p:nvPr>
            <p:ph type="title"/>
          </p:nvPr>
        </p:nvSpPr>
        <p:spPr>
          <a:xfrm>
            <a:off x="246600" y="757775"/>
            <a:ext cx="8650800" cy="219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007AC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29" name="Google Shape;129;p28"/>
          <p:cNvSpPr txBox="1"/>
          <p:nvPr>
            <p:ph idx="1" type="subTitle"/>
          </p:nvPr>
        </p:nvSpPr>
        <p:spPr>
          <a:xfrm>
            <a:off x="1738800" y="3026225"/>
            <a:ext cx="5666400" cy="154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5959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 Statement White 2">
  <p:cSld name="CUSTOM_1_1_1_1_1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9"/>
          <p:cNvSpPr txBox="1"/>
          <p:nvPr>
            <p:ph type="title"/>
          </p:nvPr>
        </p:nvSpPr>
        <p:spPr>
          <a:xfrm>
            <a:off x="246600" y="757775"/>
            <a:ext cx="8650800" cy="219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32" name="Google Shape;132;p29"/>
          <p:cNvSpPr txBox="1"/>
          <p:nvPr>
            <p:ph idx="1" type="subTitle"/>
          </p:nvPr>
        </p:nvSpPr>
        <p:spPr>
          <a:xfrm>
            <a:off x="1738800" y="3026225"/>
            <a:ext cx="5666400" cy="154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5959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 Just logo">
  <p:cSld name="CUSTOM_1_1_1_1_1_1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 One third - Image text 2 1">
  <p:cSld name="TITLE_3_1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5237375" y="1126600"/>
            <a:ext cx="3252900" cy="182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007AC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9pPr>
          </a:lstStyle>
          <a:p/>
        </p:txBody>
      </p:sp>
      <p:sp>
        <p:nvSpPr>
          <p:cNvPr id="20" name="Google Shape;20;p4"/>
          <p:cNvSpPr txBox="1"/>
          <p:nvPr>
            <p:ph idx="1" type="subTitle"/>
          </p:nvPr>
        </p:nvSpPr>
        <p:spPr>
          <a:xfrm>
            <a:off x="5237375" y="2988425"/>
            <a:ext cx="3242400" cy="152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59595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pic>
        <p:nvPicPr>
          <p:cNvPr id="21" name="Google Shape;21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529590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 Blank">
  <p:cSld name="CUSTOM_1_1_1_1_1_1_1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1"/>
          <p:cNvSpPr/>
          <p:nvPr/>
        </p:nvSpPr>
        <p:spPr>
          <a:xfrm>
            <a:off x="7698475" y="4499725"/>
            <a:ext cx="1445400" cy="64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 Value Slide 1">
  <p:cSld name="CUSTOM_1_1_1_1_1_1_1_1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32"/>
          <p:cNvPicPr preferRelativeResize="0"/>
          <p:nvPr/>
        </p:nvPicPr>
        <p:blipFill rotWithShape="1">
          <a:blip r:embed="rId2">
            <a:alphaModFix/>
          </a:blip>
          <a:srcRect b="0" l="13131" r="13138" t="0"/>
          <a:stretch/>
        </p:blipFill>
        <p:spPr>
          <a:xfrm>
            <a:off x="-225" y="0"/>
            <a:ext cx="56885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32"/>
          <p:cNvPicPr preferRelativeResize="0"/>
          <p:nvPr/>
        </p:nvPicPr>
        <p:blipFill rotWithShape="1">
          <a:blip r:embed="rId3">
            <a:alphaModFix/>
          </a:blip>
          <a:srcRect b="0" l="14174" r="46019" t="0"/>
          <a:stretch/>
        </p:blipFill>
        <p:spPr>
          <a:xfrm flipH="1">
            <a:off x="4179398" y="0"/>
            <a:ext cx="36398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32"/>
          <p:cNvSpPr txBox="1"/>
          <p:nvPr/>
        </p:nvSpPr>
        <p:spPr>
          <a:xfrm>
            <a:off x="5502936" y="1313425"/>
            <a:ext cx="2550300" cy="26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6D6D6D"/>
                </a:solidFill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Respect</a:t>
            </a:r>
            <a:endParaRPr sz="2200">
              <a:solidFill>
                <a:srgbClr val="6D6D6D"/>
              </a:solidFill>
              <a:highlight>
                <a:srgbClr val="FFFFFF"/>
              </a:highlight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6D6D6D"/>
                </a:solidFill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Reliability</a:t>
            </a:r>
            <a:endParaRPr sz="2200">
              <a:solidFill>
                <a:srgbClr val="6D6D6D"/>
              </a:solidFill>
              <a:highlight>
                <a:srgbClr val="FFFFFF"/>
              </a:highlight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6D6D6D"/>
                </a:solidFill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Innovation</a:t>
            </a:r>
            <a:endParaRPr sz="2200">
              <a:solidFill>
                <a:srgbClr val="6D6D6D"/>
              </a:solidFill>
              <a:highlight>
                <a:srgbClr val="FFFFFF"/>
              </a:highlight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6D6D6D"/>
                </a:solidFill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Competence</a:t>
            </a:r>
            <a:endParaRPr sz="2200">
              <a:solidFill>
                <a:srgbClr val="6D6D6D"/>
              </a:solidFill>
              <a:highlight>
                <a:srgbClr val="FFFFFF"/>
              </a:highlight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6D6D6D"/>
                </a:solidFill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Team spirit</a:t>
            </a:r>
            <a:endParaRPr sz="22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 Value Slide 2">
  <p:cSld name="CUSTOM_1_1_1_1_1_1_1_1_1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2" y="0"/>
            <a:ext cx="776567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3"/>
          <p:cNvPicPr preferRelativeResize="0"/>
          <p:nvPr/>
        </p:nvPicPr>
        <p:blipFill rotWithShape="1">
          <a:blip r:embed="rId3">
            <a:alphaModFix/>
          </a:blip>
          <a:srcRect b="0" l="-1612" r="46022" t="0"/>
          <a:stretch/>
        </p:blipFill>
        <p:spPr>
          <a:xfrm flipH="1">
            <a:off x="4179401" y="0"/>
            <a:ext cx="508322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3"/>
          <p:cNvSpPr txBox="1"/>
          <p:nvPr/>
        </p:nvSpPr>
        <p:spPr>
          <a:xfrm>
            <a:off x="5502936" y="1313425"/>
            <a:ext cx="2550300" cy="26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6D6D6D"/>
                </a:solidFill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Respect</a:t>
            </a:r>
            <a:endParaRPr sz="2200">
              <a:solidFill>
                <a:srgbClr val="6D6D6D"/>
              </a:solidFill>
              <a:highlight>
                <a:srgbClr val="FFFFFF"/>
              </a:highlight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6D6D6D"/>
                </a:solidFill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Reliability</a:t>
            </a:r>
            <a:endParaRPr sz="2200">
              <a:solidFill>
                <a:srgbClr val="6D6D6D"/>
              </a:solidFill>
              <a:highlight>
                <a:srgbClr val="FFFFFF"/>
              </a:highlight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6D6D6D"/>
                </a:solidFill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Innovation</a:t>
            </a:r>
            <a:endParaRPr sz="2200">
              <a:solidFill>
                <a:srgbClr val="6D6D6D"/>
              </a:solidFill>
              <a:highlight>
                <a:srgbClr val="FFFFFF"/>
              </a:highlight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6D6D6D"/>
                </a:solidFill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Competence</a:t>
            </a:r>
            <a:endParaRPr sz="2200">
              <a:solidFill>
                <a:srgbClr val="6D6D6D"/>
              </a:solidFill>
              <a:highlight>
                <a:srgbClr val="FFFFFF"/>
              </a:highlight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6D6D6D"/>
                </a:solidFill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Team spirit</a:t>
            </a:r>
            <a:endParaRPr sz="22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144" name="Google Shape;14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6600" y="4611500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 Value Slide 3">
  <p:cSld name="CUSTOM_1_1_1_1_1_1_1_1_1_1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34"/>
          <p:cNvPicPr preferRelativeResize="0"/>
          <p:nvPr/>
        </p:nvPicPr>
        <p:blipFill rotWithShape="1">
          <a:blip r:embed="rId2">
            <a:alphaModFix/>
          </a:blip>
          <a:srcRect b="0" l="10420" r="-10420" t="0"/>
          <a:stretch/>
        </p:blipFill>
        <p:spPr>
          <a:xfrm>
            <a:off x="-301" y="0"/>
            <a:ext cx="7729377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34"/>
          <p:cNvPicPr preferRelativeResize="0"/>
          <p:nvPr/>
        </p:nvPicPr>
        <p:blipFill rotWithShape="1">
          <a:blip r:embed="rId3">
            <a:alphaModFix/>
          </a:blip>
          <a:srcRect b="0" l="-1612" r="46022" t="0"/>
          <a:stretch/>
        </p:blipFill>
        <p:spPr>
          <a:xfrm flipH="1">
            <a:off x="4179401" y="0"/>
            <a:ext cx="508322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34"/>
          <p:cNvSpPr txBox="1"/>
          <p:nvPr/>
        </p:nvSpPr>
        <p:spPr>
          <a:xfrm>
            <a:off x="5502936" y="1313425"/>
            <a:ext cx="2550300" cy="26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6D6D6D"/>
                </a:solidFill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Respect</a:t>
            </a:r>
            <a:endParaRPr sz="2200">
              <a:solidFill>
                <a:srgbClr val="6D6D6D"/>
              </a:solidFill>
              <a:highlight>
                <a:srgbClr val="FFFFFF"/>
              </a:highlight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6D6D6D"/>
                </a:solidFill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Reliability</a:t>
            </a:r>
            <a:endParaRPr sz="2200">
              <a:solidFill>
                <a:srgbClr val="6D6D6D"/>
              </a:solidFill>
              <a:highlight>
                <a:srgbClr val="FFFFFF"/>
              </a:highlight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6D6D6D"/>
                </a:solidFill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Innovation</a:t>
            </a:r>
            <a:endParaRPr sz="2200">
              <a:solidFill>
                <a:srgbClr val="6D6D6D"/>
              </a:solidFill>
              <a:highlight>
                <a:srgbClr val="FFFFFF"/>
              </a:highlight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6D6D6D"/>
                </a:solidFill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Competence</a:t>
            </a:r>
            <a:endParaRPr sz="2200">
              <a:solidFill>
                <a:srgbClr val="6D6D6D"/>
              </a:solidFill>
              <a:highlight>
                <a:srgbClr val="FFFFFF"/>
              </a:highlight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6D6D6D"/>
                </a:solidFill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Team spirit</a:t>
            </a:r>
            <a:endParaRPr sz="22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149" name="Google Shape;14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6600" y="4611500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 Value Slide 4">
  <p:cSld name="CUSTOM_1_1_1_1_1_1_1_1_1_1_1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35"/>
          <p:cNvPicPr preferRelativeResize="0"/>
          <p:nvPr/>
        </p:nvPicPr>
        <p:blipFill rotWithShape="1">
          <a:blip r:embed="rId2">
            <a:alphaModFix/>
          </a:blip>
          <a:srcRect b="0" l="0" r="18393" t="0"/>
          <a:stretch/>
        </p:blipFill>
        <p:spPr>
          <a:xfrm flipH="1">
            <a:off x="0" y="0"/>
            <a:ext cx="629460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5"/>
          <p:cNvPicPr preferRelativeResize="0"/>
          <p:nvPr/>
        </p:nvPicPr>
        <p:blipFill rotWithShape="1">
          <a:blip r:embed="rId3">
            <a:alphaModFix/>
          </a:blip>
          <a:srcRect b="0" l="-1612" r="46022" t="0"/>
          <a:stretch/>
        </p:blipFill>
        <p:spPr>
          <a:xfrm flipH="1">
            <a:off x="4179401" y="0"/>
            <a:ext cx="508322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35"/>
          <p:cNvSpPr txBox="1"/>
          <p:nvPr/>
        </p:nvSpPr>
        <p:spPr>
          <a:xfrm>
            <a:off x="5502936" y="1313425"/>
            <a:ext cx="2550300" cy="26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6D6D6D"/>
                </a:solidFill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Respect</a:t>
            </a:r>
            <a:endParaRPr sz="2200">
              <a:solidFill>
                <a:srgbClr val="6D6D6D"/>
              </a:solidFill>
              <a:highlight>
                <a:srgbClr val="FFFFFF"/>
              </a:highlight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6D6D6D"/>
                </a:solidFill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Reliability</a:t>
            </a:r>
            <a:endParaRPr sz="2200">
              <a:solidFill>
                <a:srgbClr val="6D6D6D"/>
              </a:solidFill>
              <a:highlight>
                <a:srgbClr val="FFFFFF"/>
              </a:highlight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6D6D6D"/>
                </a:solidFill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Innovation</a:t>
            </a:r>
            <a:endParaRPr sz="2200">
              <a:solidFill>
                <a:srgbClr val="6D6D6D"/>
              </a:solidFill>
              <a:highlight>
                <a:srgbClr val="FFFFFF"/>
              </a:highlight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6D6D6D"/>
                </a:solidFill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Competence</a:t>
            </a:r>
            <a:endParaRPr sz="2200">
              <a:solidFill>
                <a:srgbClr val="6D6D6D"/>
              </a:solidFill>
              <a:highlight>
                <a:srgbClr val="FFFFFF"/>
              </a:highlight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6D6D6D"/>
                </a:solidFill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Team spirit</a:t>
            </a:r>
            <a:endParaRPr sz="22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154" name="Google Shape;15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6600" y="4611500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 Value Slide 5">
  <p:cSld name="CUSTOM_1_1_1_1_1_1_1_1_1_1_1_1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36"/>
          <p:cNvPicPr preferRelativeResize="0"/>
          <p:nvPr/>
        </p:nvPicPr>
        <p:blipFill rotWithShape="1">
          <a:blip r:embed="rId2">
            <a:alphaModFix/>
          </a:blip>
          <a:srcRect b="7865" l="0" r="0" t="37435"/>
          <a:stretch/>
        </p:blipFill>
        <p:spPr>
          <a:xfrm>
            <a:off x="250" y="0"/>
            <a:ext cx="6268652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6"/>
          <p:cNvPicPr preferRelativeResize="0"/>
          <p:nvPr/>
        </p:nvPicPr>
        <p:blipFill rotWithShape="1">
          <a:blip r:embed="rId3">
            <a:alphaModFix/>
          </a:blip>
          <a:srcRect b="0" l="-1612" r="46022" t="0"/>
          <a:stretch/>
        </p:blipFill>
        <p:spPr>
          <a:xfrm flipH="1">
            <a:off x="4179401" y="0"/>
            <a:ext cx="508322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6"/>
          <p:cNvSpPr txBox="1"/>
          <p:nvPr/>
        </p:nvSpPr>
        <p:spPr>
          <a:xfrm>
            <a:off x="5502936" y="1313425"/>
            <a:ext cx="2550300" cy="26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6D6D6D"/>
                </a:solidFill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Respect</a:t>
            </a:r>
            <a:endParaRPr sz="2200">
              <a:solidFill>
                <a:srgbClr val="6D6D6D"/>
              </a:solidFill>
              <a:highlight>
                <a:srgbClr val="FFFFFF"/>
              </a:highlight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6D6D6D"/>
                </a:solidFill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Reliability</a:t>
            </a:r>
            <a:endParaRPr sz="2200">
              <a:solidFill>
                <a:srgbClr val="6D6D6D"/>
              </a:solidFill>
              <a:highlight>
                <a:srgbClr val="FFFFFF"/>
              </a:highlight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6D6D6D"/>
                </a:solidFill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Innovation</a:t>
            </a:r>
            <a:endParaRPr sz="2200">
              <a:solidFill>
                <a:srgbClr val="6D6D6D"/>
              </a:solidFill>
              <a:highlight>
                <a:srgbClr val="FFFFFF"/>
              </a:highlight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6D6D6D"/>
                </a:solidFill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Competence</a:t>
            </a:r>
            <a:endParaRPr sz="2200">
              <a:solidFill>
                <a:srgbClr val="6D6D6D"/>
              </a:solidFill>
              <a:highlight>
                <a:srgbClr val="FFFFFF"/>
              </a:highlight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6D6D6D"/>
                </a:solidFill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Team spirit</a:t>
            </a:r>
            <a:endParaRPr sz="22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159" name="Google Shape;15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6600" y="4611500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 Value Slide 6">
  <p:cSld name="CUSTOM_1_1_1_1_1_1_1_1_1_1_1_1_1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37"/>
          <p:cNvPicPr preferRelativeResize="0"/>
          <p:nvPr/>
        </p:nvPicPr>
        <p:blipFill rotWithShape="1">
          <a:blip r:embed="rId2">
            <a:alphaModFix/>
          </a:blip>
          <a:srcRect b="0" l="0" r="0" t="61118"/>
          <a:stretch/>
        </p:blipFill>
        <p:spPr>
          <a:xfrm>
            <a:off x="0" y="0"/>
            <a:ext cx="9144004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37"/>
          <p:cNvPicPr preferRelativeResize="0"/>
          <p:nvPr/>
        </p:nvPicPr>
        <p:blipFill rotWithShape="1">
          <a:blip r:embed="rId3">
            <a:alphaModFix/>
          </a:blip>
          <a:srcRect b="0" l="0" r="7706" t="0"/>
          <a:stretch/>
        </p:blipFill>
        <p:spPr>
          <a:xfrm>
            <a:off x="4119700" y="-2425"/>
            <a:ext cx="50242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37"/>
          <p:cNvSpPr txBox="1"/>
          <p:nvPr/>
        </p:nvSpPr>
        <p:spPr>
          <a:xfrm>
            <a:off x="5502936" y="1313425"/>
            <a:ext cx="2550300" cy="26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6D6D6D"/>
                </a:solidFill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Respect</a:t>
            </a:r>
            <a:endParaRPr sz="2200">
              <a:solidFill>
                <a:srgbClr val="6D6D6D"/>
              </a:solidFill>
              <a:highlight>
                <a:srgbClr val="FFFFFF"/>
              </a:highlight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6D6D6D"/>
                </a:solidFill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Reliability</a:t>
            </a:r>
            <a:endParaRPr sz="2200">
              <a:solidFill>
                <a:srgbClr val="6D6D6D"/>
              </a:solidFill>
              <a:highlight>
                <a:srgbClr val="FFFFFF"/>
              </a:highlight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6D6D6D"/>
                </a:solidFill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Innovation</a:t>
            </a:r>
            <a:endParaRPr sz="2200">
              <a:solidFill>
                <a:srgbClr val="6D6D6D"/>
              </a:solidFill>
              <a:highlight>
                <a:srgbClr val="FFFFFF"/>
              </a:highlight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6D6D6D"/>
                </a:solidFill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Competence</a:t>
            </a:r>
            <a:endParaRPr sz="2200">
              <a:solidFill>
                <a:srgbClr val="6D6D6D"/>
              </a:solidFill>
              <a:highlight>
                <a:srgbClr val="FFFFFF"/>
              </a:highlight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6D6D6D"/>
                </a:solidFill>
                <a:highlight>
                  <a:srgbClr val="FFFFFF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Team spirit</a:t>
            </a:r>
            <a:endParaRPr sz="22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164" name="Google Shape;16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6600" y="4611500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e Column 2">
  <p:cSld name="TITLE_ONLY_3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7" name="Google Shape;167;p38"/>
          <p:cNvSpPr txBox="1"/>
          <p:nvPr>
            <p:ph idx="1" type="body"/>
          </p:nvPr>
        </p:nvSpPr>
        <p:spPr>
          <a:xfrm>
            <a:off x="457200" y="1123925"/>
            <a:ext cx="8064300" cy="322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8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8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indent="-292100" lvl="5" marL="2743200" rtl="0">
              <a:spcBef>
                <a:spcPts val="1600"/>
              </a:spcBef>
              <a:spcAft>
                <a:spcPts val="0"/>
              </a:spcAft>
              <a:buSzPts val="1000"/>
              <a:buChar char="■"/>
              <a:defRPr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8" name="Google Shape;168;p3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lement Title &amp; Body Blue">
  <p:cSld name="CUSTOM_3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9"/>
          <p:cNvPicPr preferRelativeResize="0"/>
          <p:nvPr/>
        </p:nvPicPr>
        <p:blipFill rotWithShape="1">
          <a:blip r:embed="rId2">
            <a:alphaModFix/>
          </a:blip>
          <a:srcRect b="79428" l="0" r="0" t="0"/>
          <a:stretch/>
        </p:blipFill>
        <p:spPr>
          <a:xfrm>
            <a:off x="0" y="0"/>
            <a:ext cx="9144000" cy="105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9"/>
          <p:cNvSpPr txBox="1"/>
          <p:nvPr>
            <p:ph type="title"/>
          </p:nvPr>
        </p:nvSpPr>
        <p:spPr>
          <a:xfrm>
            <a:off x="311700" y="196120"/>
            <a:ext cx="6163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72" name="Google Shape;172;p39"/>
          <p:cNvSpPr txBox="1"/>
          <p:nvPr>
            <p:ph idx="1" type="body"/>
          </p:nvPr>
        </p:nvSpPr>
        <p:spPr>
          <a:xfrm>
            <a:off x="311700" y="1291295"/>
            <a:ext cx="8437200" cy="259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200"/>
              <a:buChar char="●"/>
              <a:defRPr/>
            </a:lvl1pPr>
            <a:lvl2pPr indent="-292100" lvl="1" marL="914400" rtl="0">
              <a:spcBef>
                <a:spcPts val="1600"/>
              </a:spcBef>
              <a:spcAft>
                <a:spcPts val="0"/>
              </a:spcAft>
              <a:buClr>
                <a:srgbClr val="007ACA"/>
              </a:buClr>
              <a:buSzPts val="1000"/>
              <a:buChar char="○"/>
              <a:defRPr/>
            </a:lvl2pPr>
            <a:lvl3pPr indent="-292100" lvl="2" marL="1371600" rtl="0">
              <a:spcBef>
                <a:spcPts val="1600"/>
              </a:spcBef>
              <a:spcAft>
                <a:spcPts val="0"/>
              </a:spcAft>
              <a:buClr>
                <a:srgbClr val="007ACA"/>
              </a:buClr>
              <a:buSzPts val="1000"/>
              <a:buChar char="■"/>
              <a:defRPr/>
            </a:lvl3pPr>
            <a:lvl4pPr indent="-292100" lvl="3" marL="1828800" rtl="0">
              <a:spcBef>
                <a:spcPts val="16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1600"/>
              </a:spcBef>
              <a:spcAft>
                <a:spcPts val="0"/>
              </a:spcAft>
              <a:buSzPts val="10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 One third - Image text 2 1 1">
  <p:cSld name="TITLE_3_1_1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5237375" y="1126600"/>
            <a:ext cx="3252900" cy="182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007AC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9pPr>
          </a:lstStyle>
          <a:p/>
        </p:txBody>
      </p:sp>
      <p:sp>
        <p:nvSpPr>
          <p:cNvPr id="24" name="Google Shape;24;p5"/>
          <p:cNvSpPr txBox="1"/>
          <p:nvPr>
            <p:ph idx="1" type="subTitle"/>
          </p:nvPr>
        </p:nvSpPr>
        <p:spPr>
          <a:xfrm>
            <a:off x="5237375" y="2988425"/>
            <a:ext cx="3242400" cy="152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59595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pic>
        <p:nvPicPr>
          <p:cNvPr id="25" name="Google Shape;25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529590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 One third - Image text 2 1 1 1">
  <p:cSld name="TITLE_3_1_1_1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5237375" y="1126600"/>
            <a:ext cx="3252900" cy="182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007AC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9pPr>
          </a:lstStyle>
          <a:p/>
        </p:txBody>
      </p:sp>
      <p:sp>
        <p:nvSpPr>
          <p:cNvPr id="28" name="Google Shape;28;p6"/>
          <p:cNvSpPr txBox="1"/>
          <p:nvPr>
            <p:ph idx="1" type="subTitle"/>
          </p:nvPr>
        </p:nvSpPr>
        <p:spPr>
          <a:xfrm>
            <a:off x="5237375" y="2988425"/>
            <a:ext cx="3242400" cy="152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59595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pic>
        <p:nvPicPr>
          <p:cNvPr id="29" name="Google Shape;29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529590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 One third - Image text 2 1 1 1 1">
  <p:cSld name="TITLE_3_1_1_1_1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5237375" y="1126600"/>
            <a:ext cx="3252900" cy="182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007AC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9pPr>
          </a:lstStyle>
          <a:p/>
        </p:txBody>
      </p:sp>
      <p:sp>
        <p:nvSpPr>
          <p:cNvPr id="32" name="Google Shape;32;p7"/>
          <p:cNvSpPr txBox="1"/>
          <p:nvPr>
            <p:ph idx="1" type="subTitle"/>
          </p:nvPr>
        </p:nvSpPr>
        <p:spPr>
          <a:xfrm>
            <a:off x="5237375" y="2988425"/>
            <a:ext cx="3242400" cy="152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59595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pic>
        <p:nvPicPr>
          <p:cNvPr id="33" name="Google Shape;33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529590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 One third - Image text 2 1 1 1 1 2">
  <p:cSld name="TITLE_3_1_1_1_1_2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5237375" y="1126600"/>
            <a:ext cx="3252900" cy="182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007AC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9pPr>
          </a:lstStyle>
          <a:p/>
        </p:txBody>
      </p:sp>
      <p:sp>
        <p:nvSpPr>
          <p:cNvPr id="36" name="Google Shape;36;p8"/>
          <p:cNvSpPr txBox="1"/>
          <p:nvPr>
            <p:ph idx="1" type="subTitle"/>
          </p:nvPr>
        </p:nvSpPr>
        <p:spPr>
          <a:xfrm>
            <a:off x="5237375" y="2988425"/>
            <a:ext cx="3242400" cy="152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59595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pic>
        <p:nvPicPr>
          <p:cNvPr id="37" name="Google Shape;37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529590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 One third - Image text 2 1 1 1 1 2 1">
  <p:cSld name="TITLE_3_1_1_1_1_2_1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type="title"/>
          </p:nvPr>
        </p:nvSpPr>
        <p:spPr>
          <a:xfrm>
            <a:off x="5237375" y="1126600"/>
            <a:ext cx="3252900" cy="182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007AC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5237375" y="2988425"/>
            <a:ext cx="3242400" cy="152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59595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pic>
        <p:nvPicPr>
          <p:cNvPr id="41" name="Google Shape;41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529590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 One third - Image text 2 1 1 1 1 1">
  <p:cSld name="TITLE_3_1_1_1_1_1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type="title"/>
          </p:nvPr>
        </p:nvSpPr>
        <p:spPr>
          <a:xfrm>
            <a:off x="5237375" y="1126600"/>
            <a:ext cx="3252900" cy="182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007AC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7ACA"/>
                </a:solidFill>
              </a:defRPr>
            </a:lvl9pPr>
          </a:lstStyle>
          <a:p/>
        </p:txBody>
      </p:sp>
      <p:sp>
        <p:nvSpPr>
          <p:cNvPr id="44" name="Google Shape;44;p10"/>
          <p:cNvSpPr txBox="1"/>
          <p:nvPr>
            <p:ph idx="1" type="subTitle"/>
          </p:nvPr>
        </p:nvSpPr>
        <p:spPr>
          <a:xfrm>
            <a:off x="5237375" y="2988425"/>
            <a:ext cx="3242400" cy="152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59595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pic>
        <p:nvPicPr>
          <p:cNvPr id="45" name="Google Shape;45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529590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theme" Target="../theme/theme1.xml"/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slideLayout" Target="../slideLayouts/slideLayout28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0.xml"/><Relationship Id="rId33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9.xml"/><Relationship Id="rId3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12.xml"/><Relationship Id="rId35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11.xml"/><Relationship Id="rId34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14.xml"/><Relationship Id="rId37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13.xml"/><Relationship Id="rId36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16.xml"/><Relationship Id="rId39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15.xml"/><Relationship Id="rId38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/>
        </p:nvSpPr>
        <p:spPr>
          <a:xfrm>
            <a:off x="685842" y="340631"/>
            <a:ext cx="818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7" name="Google Shape;7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7806600" y="4611500"/>
            <a:ext cx="1172974" cy="4398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 txBox="1"/>
          <p:nvPr>
            <p:ph type="title"/>
          </p:nvPr>
        </p:nvSpPr>
        <p:spPr>
          <a:xfrm>
            <a:off x="659026" y="348700"/>
            <a:ext cx="79398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8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" name="Google Shape;9;p1"/>
          <p:cNvSpPr txBox="1"/>
          <p:nvPr>
            <p:ph idx="1" type="body"/>
          </p:nvPr>
        </p:nvSpPr>
        <p:spPr>
          <a:xfrm>
            <a:off x="506618" y="1048081"/>
            <a:ext cx="8184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200"/>
              <a:buFont typeface="Open Sans Light"/>
              <a:buChar char="●"/>
              <a:defRPr sz="18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2921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7ACA"/>
              </a:buClr>
              <a:buSzPts val="1000"/>
              <a:buFont typeface="Open Sans Light"/>
              <a:buChar char="○"/>
              <a:defRPr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-2921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7ACA"/>
              </a:buClr>
              <a:buSzPts val="1000"/>
              <a:buFont typeface="Open Sans Light"/>
              <a:buChar char="■"/>
              <a:defRPr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-2921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7ACA"/>
              </a:buClr>
              <a:buSzPts val="1000"/>
              <a:buFont typeface="Open Sans Light"/>
              <a:buChar char="●"/>
              <a:defRPr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-2921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7ACA"/>
              </a:buClr>
              <a:buSzPts val="1000"/>
              <a:buFont typeface="Open Sans Light"/>
              <a:buChar char="○"/>
              <a:defRPr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-2921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7ACA"/>
              </a:buClr>
              <a:buSzPts val="1000"/>
              <a:buFont typeface="Open Sans Light"/>
              <a:buChar char="■"/>
              <a:defRPr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7ACA"/>
              </a:buClr>
              <a:buSzPts val="1400"/>
              <a:buFont typeface="Open Sans Light"/>
              <a:buChar char="●"/>
              <a:defRPr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7ACA"/>
              </a:buClr>
              <a:buSzPts val="1400"/>
              <a:buFont typeface="Open Sans Light"/>
              <a:buChar char="○"/>
              <a:defRPr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7ACA"/>
              </a:buClr>
              <a:buSzPts val="1400"/>
              <a:buFont typeface="Open Sans Light"/>
              <a:buChar char="■"/>
              <a:defRPr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support.netvisor.fi/hc/fi/articles/115000029567-Varastonhallinnan-raportit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support.netvisor.fi/hc/fi/articles/115000025627" TargetMode="External"/><Relationship Id="rId4" Type="http://schemas.openxmlformats.org/officeDocument/2006/relationships/hyperlink" Target="https://support.netvisor.fi/hc/fi/articles/115000024368-Varastot-ja-hyllypaikat" TargetMode="External"/><Relationship Id="rId5" Type="http://schemas.openxmlformats.org/officeDocument/2006/relationships/hyperlink" Target="https://support.netvisor.fi/hc/fi/articles/115000082108-Varastotapahtumatyypit" TargetMode="External"/><Relationship Id="rId6" Type="http://schemas.openxmlformats.org/officeDocument/2006/relationships/hyperlink" Target="https://support.netvisor.fi/hc/fi/articles/115013850627" TargetMode="External"/><Relationship Id="rId7" Type="http://schemas.openxmlformats.org/officeDocument/2006/relationships/hyperlink" Target="https://solutions-visma.talentlms.com/index" TargetMode="External"/><Relationship Id="rId8" Type="http://schemas.openxmlformats.org/officeDocument/2006/relationships/hyperlink" Target="https://support.netvisor.fi/hc/fi/articles/360000631628-K%C3%A4ytt%C3%B6%C3%B6notto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marketplace.netvisor.fi/ohjelmistot/?fwp_solutions=varastointi" TargetMode="External"/><Relationship Id="rId4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support.netvisor.fi" TargetMode="External"/><Relationship Id="rId4" Type="http://schemas.openxmlformats.org/officeDocument/2006/relationships/hyperlink" Target="mailto:tuki.netvisor@visma.com" TargetMode="External"/><Relationship Id="rId5" Type="http://schemas.openxmlformats.org/officeDocument/2006/relationships/hyperlink" Target="https://solutions-visma.talentlms.com/index" TargetMode="External"/><Relationship Id="rId6" Type="http://schemas.openxmlformats.org/officeDocument/2006/relationships/hyperlink" Target="https://netvisor.fi/tilitoimistoille/materiaalipankki/koulutukset/" TargetMode="External"/><Relationship Id="rId7" Type="http://schemas.openxmlformats.org/officeDocument/2006/relationships/image" Target="../media/image29.png"/><Relationship Id="rId8" Type="http://schemas.openxmlformats.org/officeDocument/2006/relationships/hyperlink" Target="mailto:training.solutions@visma.com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support.netvisor.fi/hc/fi/articles/115000024368-Varastot-ja-hyllypaikat" TargetMode="External"/><Relationship Id="rId4" Type="http://schemas.openxmlformats.org/officeDocument/2006/relationships/hyperlink" Target="https://support.netvisor.fi/hc/fi/articles/115000025627-Varaston-arvostusmenetelm%C3%A4t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0"/>
          <p:cNvSpPr txBox="1"/>
          <p:nvPr>
            <p:ph type="title"/>
          </p:nvPr>
        </p:nvSpPr>
        <p:spPr>
          <a:xfrm>
            <a:off x="4241325" y="1126600"/>
            <a:ext cx="4248900" cy="182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Varastonhallinnan soveltuvuus</a:t>
            </a:r>
            <a:endParaRPr/>
          </a:p>
        </p:txBody>
      </p:sp>
      <p:sp>
        <p:nvSpPr>
          <p:cNvPr id="178" name="Google Shape;178;p40"/>
          <p:cNvSpPr txBox="1"/>
          <p:nvPr>
            <p:ph idx="1" type="subTitle"/>
          </p:nvPr>
        </p:nvSpPr>
        <p:spPr>
          <a:xfrm>
            <a:off x="4248975" y="2988425"/>
            <a:ext cx="4227600" cy="14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2"/>
                </a:solidFill>
              </a:rPr>
              <a:t>Ohjeistus tilitoimistoille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9"/>
          <p:cNvSpPr txBox="1"/>
          <p:nvPr>
            <p:ph type="title"/>
          </p:nvPr>
        </p:nvSpPr>
        <p:spPr>
          <a:xfrm>
            <a:off x="632208" y="273075"/>
            <a:ext cx="7939800" cy="60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Netvisorin varastonhallinnan edut</a:t>
            </a:r>
            <a:endParaRPr/>
          </a:p>
        </p:txBody>
      </p:sp>
      <p:sp>
        <p:nvSpPr>
          <p:cNvPr id="271" name="Google Shape;271;p49"/>
          <p:cNvSpPr txBox="1"/>
          <p:nvPr>
            <p:ph idx="1" type="body"/>
          </p:nvPr>
        </p:nvSpPr>
        <p:spPr>
          <a:xfrm>
            <a:off x="632200" y="1247325"/>
            <a:ext cx="8059200" cy="33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200"/>
              <a:buFont typeface="Open Sans"/>
              <a:buChar char="●"/>
            </a:pPr>
            <a:r>
              <a:rPr lang="en" sz="1200"/>
              <a:t>Soveltuu kaikenkokoisille yrityksille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200"/>
              <a:buFont typeface="Open Sans"/>
              <a:buChar char="●"/>
            </a:pPr>
            <a:r>
              <a:rPr lang="en" sz="1200"/>
              <a:t>Ostotilauksen linkittäminen ostolaskuun automaattisesti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200"/>
              <a:buFont typeface="Open Sans"/>
              <a:buChar char="○"/>
            </a:pPr>
            <a:r>
              <a:rPr lang="en" sz="1200"/>
              <a:t>GRNI-raportointi helpottuu, katso ohje </a:t>
            </a:r>
            <a:r>
              <a:rPr lang="en" sz="1200" u="sng">
                <a:solidFill>
                  <a:schemeClr val="hlink"/>
                </a:solidFill>
                <a:hlinkClick r:id="rId3"/>
              </a:rPr>
              <a:t>tukisivustolta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200"/>
              <a:buFont typeface="Open Sans"/>
              <a:buChar char="●"/>
            </a:pPr>
            <a:r>
              <a:rPr lang="en" sz="1200"/>
              <a:t>Yksinkertainen ja selkeä → varastokirjaukset automatisoitu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200"/>
              <a:buFont typeface="Open Sans"/>
              <a:buChar char="○"/>
            </a:pPr>
            <a:r>
              <a:rPr lang="en" sz="1200"/>
              <a:t>Myyntitilaukset varaa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200"/>
              <a:buFont typeface="Open Sans"/>
              <a:buChar char="○"/>
            </a:pPr>
            <a:r>
              <a:rPr lang="en" sz="1200"/>
              <a:t>Myyntilasku vähentää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200"/>
              <a:buFont typeface="Open Sans"/>
              <a:buChar char="○"/>
            </a:pPr>
            <a:r>
              <a:rPr lang="en" sz="1200"/>
              <a:t>Ostotilaus: tulossa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200"/>
              <a:buFont typeface="Open Sans"/>
              <a:buChar char="○"/>
            </a:pPr>
            <a:r>
              <a:rPr lang="en" sz="1200"/>
              <a:t>Vastaanotto: lisäävä tapahtuma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200"/>
              <a:buFont typeface="Open Sans"/>
              <a:buChar char="●"/>
            </a:pPr>
            <a:r>
              <a:rPr lang="en" sz="1200"/>
              <a:t>Tuotelistauksen käsittelykori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200"/>
              <a:buFont typeface="Open Sans"/>
              <a:buChar char="○"/>
            </a:pPr>
            <a:r>
              <a:rPr lang="en" sz="1200"/>
              <a:t>Tee muutoksia massana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200"/>
              <a:buFont typeface="Open Sans"/>
              <a:buChar char="○"/>
            </a:pPr>
            <a:r>
              <a:rPr lang="en" sz="1200"/>
              <a:t>Laskujen luominen nopeasti tuotelistauksesta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200"/>
              <a:buFont typeface="Open Sans"/>
              <a:buChar char="●"/>
            </a:pPr>
            <a:r>
              <a:rPr lang="en" sz="1200"/>
              <a:t>Eräkäsittely eri ehtojen mukaisesti (vanhenevat tuotteet, toimituspvm mukaan)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200"/>
              <a:buFont typeface="Open Sans"/>
              <a:buChar char="●"/>
            </a:pPr>
            <a:r>
              <a:rPr lang="en" sz="1200"/>
              <a:t>Laatu toimittajittain -raportti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200"/>
              <a:buFont typeface="Open Sans"/>
              <a:buChar char="●"/>
            </a:pPr>
            <a:r>
              <a:rPr lang="en" sz="1200"/>
              <a:t>Varastosaldot nähtävissä helposti tuotelistauksessa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200"/>
              <a:buFont typeface="Open Sans"/>
              <a:buChar char="●"/>
            </a:pPr>
            <a:r>
              <a:rPr lang="en" sz="1200"/>
              <a:t>Mahdollista käyttää koontilaskutusta myyntilaskuissa</a:t>
            </a:r>
            <a:endParaRPr sz="1200">
              <a:solidFill>
                <a:srgbClr val="6D6D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D6D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0"/>
          <p:cNvSpPr txBox="1"/>
          <p:nvPr>
            <p:ph type="title"/>
          </p:nvPr>
        </p:nvSpPr>
        <p:spPr>
          <a:xfrm>
            <a:off x="638900" y="348700"/>
            <a:ext cx="8345400" cy="60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Netvisorin varastonhallinnan rajoitteet</a:t>
            </a:r>
            <a:endParaRPr/>
          </a:p>
        </p:txBody>
      </p:sp>
      <p:sp>
        <p:nvSpPr>
          <p:cNvPr id="277" name="Google Shape;277;p50"/>
          <p:cNvSpPr txBox="1"/>
          <p:nvPr>
            <p:ph idx="1" type="body"/>
          </p:nvPr>
        </p:nvSpPr>
        <p:spPr>
          <a:xfrm>
            <a:off x="632202" y="1247325"/>
            <a:ext cx="7939800" cy="33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EAN-koodin lukijalla</a:t>
            </a:r>
            <a:r>
              <a:rPr lang="en" sz="1200"/>
              <a:t> ei voida vastaanottaa ostotilauksia. EAN-koodilla etsitään tuotteita tuotelistauksesta.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Ei keräily-toiminnallisuutta, vain keräilylista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Ei sarjanumeroseurantaa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Hankintaehdotukset eivät muodostu automaattisesti esim. Hälytysrajojen perusteella, vaan nämä luodaan aina manuaalisesti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Varaston arvon muutos kirjattava manuaalisesti kirjanpitoon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Ei tuotannonohjausta tai suunnittelua → vaatii integraation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Tilauksia ei saa koottua yhdeksi. Myyntilaskutuksessa on kuitenkin mahdollista käyttää koontilaskutusta.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Ei Intrastat-raportointia, voidaan käyttää apuna integraatiota, ks. Marketplace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Tuotteella voi olla käytössä vain yksi myyntihinta. Ei tukea eri hinnastoille tai hintahistorialle.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Käyttöoikeuksia ei mahdollista asettaa laskentakohteittain tai varastoittain.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Kuljetusdokumentteja ei suoraan saatavissa Netvisorista, vaatii integraation, esim. eShip Netvisor Storesta.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Tuotteen taakse ei saada määriteltyä ostoerän suositeltavaa kokoa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Vaihtoehtoinen toimitusosoite lisättävä ostotilaukselle manuaalisesti (ei saada tallennettu toimittajakortille)</a:t>
            </a:r>
            <a:endParaRPr sz="1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1"/>
          <p:cNvSpPr txBox="1"/>
          <p:nvPr>
            <p:ph type="title"/>
          </p:nvPr>
        </p:nvSpPr>
        <p:spPr>
          <a:xfrm>
            <a:off x="638908" y="348700"/>
            <a:ext cx="7939800" cy="60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Varastonhallinnan käyttöönotto</a:t>
            </a:r>
            <a:endParaRPr/>
          </a:p>
        </p:txBody>
      </p:sp>
      <p:sp>
        <p:nvSpPr>
          <p:cNvPr id="283" name="Google Shape;283;p51"/>
          <p:cNvSpPr txBox="1"/>
          <p:nvPr>
            <p:ph idx="1" type="body"/>
          </p:nvPr>
        </p:nvSpPr>
        <p:spPr>
          <a:xfrm>
            <a:off x="632200" y="1247325"/>
            <a:ext cx="8059200" cy="33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D6D6D"/>
              </a:buClr>
              <a:buSzPts val="1200"/>
              <a:buFont typeface="Open Sans"/>
              <a:buChar char="❏"/>
            </a:pPr>
            <a:r>
              <a:rPr lang="en">
                <a:solidFill>
                  <a:srgbClr val="6D6D6D"/>
                </a:solidFill>
                <a:latin typeface="Open Sans"/>
                <a:ea typeface="Open Sans"/>
                <a:cs typeface="Open Sans"/>
                <a:sym typeface="Open Sans"/>
              </a:rPr>
              <a:t>Varaston </a:t>
            </a:r>
            <a:r>
              <a:rPr lang="en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arvostusmenetelmän</a:t>
            </a:r>
            <a:r>
              <a:rPr lang="en">
                <a:solidFill>
                  <a:srgbClr val="6D6D6D"/>
                </a:solidFill>
                <a:latin typeface="Open Sans"/>
                <a:ea typeface="Open Sans"/>
                <a:cs typeface="Open Sans"/>
                <a:sym typeface="Open Sans"/>
              </a:rPr>
              <a:t> valinta</a:t>
            </a:r>
            <a:endParaRPr>
              <a:solidFill>
                <a:srgbClr val="6D6D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D6D6D"/>
              </a:buClr>
              <a:buSzPts val="1200"/>
              <a:buFont typeface="Open Sans"/>
              <a:buChar char="❏"/>
            </a:pPr>
            <a:r>
              <a:rPr lang="en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Varastojen ja hyllypaikkojen</a:t>
            </a:r>
            <a:r>
              <a:rPr lang="en">
                <a:solidFill>
                  <a:srgbClr val="6D6D6D"/>
                </a:solidFill>
                <a:latin typeface="Open Sans"/>
                <a:ea typeface="Open Sans"/>
                <a:cs typeface="Open Sans"/>
                <a:sym typeface="Open Sans"/>
              </a:rPr>
              <a:t> luonti</a:t>
            </a:r>
            <a:endParaRPr>
              <a:solidFill>
                <a:srgbClr val="6D6D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D6D6D"/>
              </a:buClr>
              <a:buSzPts val="1200"/>
              <a:buFont typeface="Open Sans"/>
              <a:buChar char="❏"/>
            </a:pPr>
            <a:r>
              <a:rPr lang="en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Varastotapahtumatyyppien</a:t>
            </a:r>
            <a:r>
              <a:rPr lang="en">
                <a:solidFill>
                  <a:srgbClr val="6D6D6D"/>
                </a:solidFill>
                <a:latin typeface="Open Sans"/>
                <a:ea typeface="Open Sans"/>
                <a:cs typeface="Open Sans"/>
                <a:sym typeface="Open Sans"/>
              </a:rPr>
              <a:t> valinta</a:t>
            </a:r>
            <a:endParaRPr>
              <a:solidFill>
                <a:srgbClr val="6D6D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D6D6D"/>
              </a:buClr>
              <a:buSzPts val="1200"/>
              <a:buFont typeface="Open Sans"/>
              <a:buChar char="❏"/>
            </a:pPr>
            <a:r>
              <a:rPr lang="en">
                <a:solidFill>
                  <a:srgbClr val="6D6D6D"/>
                </a:solidFill>
                <a:latin typeface="Open Sans"/>
                <a:ea typeface="Open Sans"/>
                <a:cs typeface="Open Sans"/>
                <a:sym typeface="Open Sans"/>
              </a:rPr>
              <a:t>Tuotetiedot ja oletukset kuntoon</a:t>
            </a:r>
            <a:endParaRPr>
              <a:solidFill>
                <a:srgbClr val="6D6D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Clr>
                <a:srgbClr val="6D6D6D"/>
              </a:buClr>
              <a:buSzPts val="1000"/>
              <a:buFont typeface="Open Sans"/>
              <a:buChar char="❏"/>
            </a:pPr>
            <a:r>
              <a:rPr lang="en">
                <a:solidFill>
                  <a:srgbClr val="6D6D6D"/>
                </a:solidFill>
                <a:latin typeface="Open Sans"/>
                <a:ea typeface="Open Sans"/>
                <a:cs typeface="Open Sans"/>
                <a:sym typeface="Open Sans"/>
              </a:rPr>
              <a:t>Tuotteen hankintahinta</a:t>
            </a:r>
            <a:endParaRPr>
              <a:solidFill>
                <a:srgbClr val="6D6D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Clr>
                <a:srgbClr val="6D6D6D"/>
              </a:buClr>
              <a:buSzPts val="1000"/>
              <a:buFont typeface="Open Sans"/>
              <a:buChar char="❏"/>
            </a:pPr>
            <a:r>
              <a:rPr lang="en">
                <a:solidFill>
                  <a:srgbClr val="6D6D6D"/>
                </a:solidFill>
                <a:latin typeface="Open Sans"/>
                <a:ea typeface="Open Sans"/>
                <a:cs typeface="Open Sans"/>
                <a:sym typeface="Open Sans"/>
              </a:rPr>
              <a:t>Oletusvarasto</a:t>
            </a:r>
            <a:endParaRPr>
              <a:solidFill>
                <a:srgbClr val="6D6D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Clr>
                <a:srgbClr val="6D6D6D"/>
              </a:buClr>
              <a:buSzPts val="1000"/>
              <a:buFont typeface="Open Sans"/>
              <a:buChar char="❏"/>
            </a:pPr>
            <a:r>
              <a:rPr lang="en">
                <a:solidFill>
                  <a:srgbClr val="6D6D6D"/>
                </a:solidFill>
                <a:latin typeface="Open Sans"/>
                <a:ea typeface="Open Sans"/>
                <a:cs typeface="Open Sans"/>
                <a:sym typeface="Open Sans"/>
              </a:rPr>
              <a:t>Varastotili</a:t>
            </a:r>
            <a:endParaRPr>
              <a:solidFill>
                <a:srgbClr val="6D6D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Clr>
                <a:srgbClr val="6D6D6D"/>
              </a:buClr>
              <a:buSzPts val="1000"/>
              <a:buFont typeface="Open Sans"/>
              <a:buChar char="❏"/>
            </a:pPr>
            <a:r>
              <a:rPr lang="en">
                <a:solidFill>
                  <a:srgbClr val="6D6D6D"/>
                </a:solidFill>
                <a:latin typeface="Open Sans"/>
                <a:ea typeface="Open Sans"/>
                <a:cs typeface="Open Sans"/>
                <a:sym typeface="Open Sans"/>
              </a:rPr>
              <a:t>Myyntitili</a:t>
            </a:r>
            <a:endParaRPr>
              <a:solidFill>
                <a:srgbClr val="6D6D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D6D6D"/>
              </a:buClr>
              <a:buSzPts val="1200"/>
              <a:buFont typeface="Open Sans"/>
              <a:buChar char="❏"/>
            </a:pPr>
            <a:r>
              <a:rPr lang="en">
                <a:solidFill>
                  <a:srgbClr val="6D6D6D"/>
                </a:solidFill>
                <a:latin typeface="Open Sans"/>
                <a:ea typeface="Open Sans"/>
                <a:cs typeface="Open Sans"/>
                <a:sym typeface="Open Sans"/>
              </a:rPr>
              <a:t>Varaston </a:t>
            </a:r>
            <a:r>
              <a:rPr lang="en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6"/>
              </a:rPr>
              <a:t>alkusaldojen</a:t>
            </a:r>
            <a:r>
              <a:rPr lang="en">
                <a:solidFill>
                  <a:srgbClr val="6D6D6D"/>
                </a:solidFill>
                <a:latin typeface="Open Sans"/>
                <a:ea typeface="Open Sans"/>
                <a:cs typeface="Open Sans"/>
                <a:sym typeface="Open Sans"/>
              </a:rPr>
              <a:t> syöttö</a:t>
            </a:r>
            <a:endParaRPr>
              <a:solidFill>
                <a:srgbClr val="6D6D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D6D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84" name="Google Shape;284;p51"/>
          <p:cNvSpPr txBox="1"/>
          <p:nvPr/>
        </p:nvSpPr>
        <p:spPr>
          <a:xfrm>
            <a:off x="5698350" y="1311625"/>
            <a:ext cx="3033900" cy="2832300"/>
          </a:xfrm>
          <a:prstGeom prst="rect">
            <a:avLst/>
          </a:prstGeom>
          <a:noFill/>
          <a:ln cap="flat" cmpd="sng" w="9525">
            <a:solidFill>
              <a:srgbClr val="007A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7ACA"/>
                </a:solidFill>
                <a:latin typeface="Open Sans"/>
                <a:ea typeface="Open Sans"/>
                <a:cs typeface="Open Sans"/>
                <a:sym typeface="Open Sans"/>
              </a:rPr>
              <a:t>Tutustu:</a:t>
            </a:r>
            <a:endParaRPr>
              <a:solidFill>
                <a:srgbClr val="007A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7A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Katso </a:t>
            </a:r>
            <a:r>
              <a:rPr lang="en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7"/>
              </a:rPr>
              <a:t>Academysta </a:t>
            </a:r>
            <a:r>
              <a:rPr lang="en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Varastonhallinta-kurssi </a:t>
            </a:r>
            <a:endParaRPr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Tukisivuston ohjeet </a:t>
            </a:r>
            <a:r>
              <a:rPr lang="en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8"/>
              </a:rPr>
              <a:t>varastonhallinnan käyttöönotosta</a:t>
            </a:r>
            <a:endParaRPr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9595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52"/>
          <p:cNvSpPr txBox="1"/>
          <p:nvPr>
            <p:ph type="title"/>
          </p:nvPr>
        </p:nvSpPr>
        <p:spPr>
          <a:xfrm>
            <a:off x="638908" y="348700"/>
            <a:ext cx="7939800" cy="60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Hankinta &amp; Ostot</a:t>
            </a:r>
            <a:endParaRPr/>
          </a:p>
        </p:txBody>
      </p:sp>
      <p:sp>
        <p:nvSpPr>
          <p:cNvPr id="290" name="Google Shape;290;p52"/>
          <p:cNvSpPr txBox="1"/>
          <p:nvPr>
            <p:ph idx="1" type="body"/>
          </p:nvPr>
        </p:nvSpPr>
        <p:spPr>
          <a:xfrm>
            <a:off x="672437" y="1247325"/>
            <a:ext cx="3854400" cy="33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7ACA"/>
                </a:solidFill>
              </a:rPr>
              <a:t>Tarvitset nämä Netvisorissa</a:t>
            </a:r>
            <a:r>
              <a:rPr lang="en">
                <a:solidFill>
                  <a:srgbClr val="007ACA"/>
                </a:solidFill>
              </a:rPr>
              <a:t>:</a:t>
            </a:r>
            <a:endParaRPr>
              <a:solidFill>
                <a:srgbClr val="007ACA"/>
              </a:solidFill>
            </a:endParaRPr>
          </a:p>
          <a:p>
            <a:pPr indent="-304800" lvl="0" marL="457200" rtl="0" algn="l">
              <a:spcBef>
                <a:spcPts val="160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Toimittajat</a:t>
            </a:r>
            <a:endParaRPr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"/>
              <a:t>Toimittajaryhmät tarvittaessa</a:t>
            </a:r>
            <a:endParaRPr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"/>
              <a:t>Toimittajien kirjanpidon tilit</a:t>
            </a:r>
            <a:endParaRPr/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200"/>
              <a:buFont typeface="Open Sans Light"/>
              <a:buChar char="●"/>
            </a:pPr>
            <a:r>
              <a:rPr lang="en"/>
              <a:t>Varasto</a:t>
            </a:r>
            <a:endParaRPr/>
          </a:p>
          <a:p>
            <a:pPr indent="-2921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"/>
              <a:t>Hyllypaikat tarvittaessa</a:t>
            </a:r>
            <a:endParaRPr/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Tuotteet</a:t>
            </a:r>
            <a:endParaRPr/>
          </a:p>
          <a:p>
            <a:pPr indent="-2921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"/>
              <a:t>Käytetään ostotilauksissa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52"/>
          <p:cNvSpPr txBox="1"/>
          <p:nvPr>
            <p:ph idx="2" type="body"/>
          </p:nvPr>
        </p:nvSpPr>
        <p:spPr>
          <a:xfrm>
            <a:off x="4400350" y="1264575"/>
            <a:ext cx="4436400" cy="3331800"/>
          </a:xfrm>
          <a:prstGeom prst="rect">
            <a:avLst/>
          </a:prstGeom>
          <a:solidFill>
            <a:srgbClr val="007ACA"/>
          </a:solidFill>
          <a:ln cap="flat" cmpd="sng" w="28575">
            <a:solidFill>
              <a:srgbClr val="007ACA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Prosessi: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AutoNum type="arabicPeriod"/>
            </a:pPr>
            <a:r>
              <a:rPr lang="en" sz="1400">
                <a:solidFill>
                  <a:schemeClr val="lt1"/>
                </a:solidFill>
              </a:rPr>
              <a:t>Hankintaehdotus</a:t>
            </a:r>
            <a:endParaRPr sz="1400"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AutoNum type="arabicPeriod"/>
            </a:pPr>
            <a:r>
              <a:rPr lang="en" sz="1400">
                <a:solidFill>
                  <a:schemeClr val="lt1"/>
                </a:solidFill>
              </a:rPr>
              <a:t>Ostotilauksen hyväksyminen &amp; lähetys</a:t>
            </a:r>
            <a:endParaRPr sz="1400"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AutoNum type="arabicPeriod"/>
            </a:pPr>
            <a:r>
              <a:rPr lang="en" sz="1400">
                <a:solidFill>
                  <a:schemeClr val="lt1"/>
                </a:solidFill>
              </a:rPr>
              <a:t>Tilauksen vastaanotto (tai osatoimitus), varastokirjaukset &amp; laadun tarkastus</a:t>
            </a:r>
            <a:endParaRPr sz="1400"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AutoNum type="arabicPeriod"/>
            </a:pPr>
            <a:r>
              <a:rPr lang="en" sz="1400">
                <a:solidFill>
                  <a:schemeClr val="lt1"/>
                </a:solidFill>
              </a:rPr>
              <a:t>Ostotilauksen linkittäminen ostolaskuun</a:t>
            </a:r>
            <a:endParaRPr sz="1400"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AutoNum type="arabicPeriod"/>
            </a:pPr>
            <a:r>
              <a:rPr lang="en" sz="1400">
                <a:solidFill>
                  <a:schemeClr val="lt1"/>
                </a:solidFill>
              </a:rPr>
              <a:t>Ostotilauksen arkistointi</a:t>
            </a:r>
            <a:endParaRPr sz="1400"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AutoNum type="arabicPeriod"/>
            </a:pPr>
            <a:r>
              <a:rPr lang="en" sz="1400">
                <a:solidFill>
                  <a:schemeClr val="lt1"/>
                </a:solidFill>
              </a:rPr>
              <a:t>Ostolasku</a:t>
            </a:r>
            <a:endParaRPr sz="1400">
              <a:solidFill>
                <a:schemeClr val="lt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lang="en">
                <a:solidFill>
                  <a:schemeClr val="lt1"/>
                </a:solidFill>
              </a:rPr>
              <a:t>Ostolaskun kierrätys </a:t>
            </a:r>
            <a:endParaRPr>
              <a:solidFill>
                <a:schemeClr val="lt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lang="en">
                <a:solidFill>
                  <a:schemeClr val="lt1"/>
                </a:solidFill>
              </a:rPr>
              <a:t>Maksatus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3"/>
          <p:cNvSpPr txBox="1"/>
          <p:nvPr>
            <p:ph type="title"/>
          </p:nvPr>
        </p:nvSpPr>
        <p:spPr>
          <a:xfrm>
            <a:off x="638908" y="348700"/>
            <a:ext cx="7939800" cy="60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Myynti</a:t>
            </a:r>
            <a:endParaRPr/>
          </a:p>
        </p:txBody>
      </p:sp>
      <p:sp>
        <p:nvSpPr>
          <p:cNvPr id="297" name="Google Shape;297;p53"/>
          <p:cNvSpPr txBox="1"/>
          <p:nvPr>
            <p:ph idx="1" type="body"/>
          </p:nvPr>
        </p:nvSpPr>
        <p:spPr>
          <a:xfrm>
            <a:off x="672437" y="1247325"/>
            <a:ext cx="3854400" cy="33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7ACA"/>
                </a:solidFill>
              </a:rPr>
              <a:t>Tarvitset nämä Netvisorissa:</a:t>
            </a:r>
            <a:endParaRPr>
              <a:solidFill>
                <a:srgbClr val="007ACA"/>
              </a:solidFill>
            </a:endParaRPr>
          </a:p>
          <a:p>
            <a:pPr indent="-304800" lvl="0" marL="457200" rtl="0" algn="l">
              <a:spcBef>
                <a:spcPts val="160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Asiakkaat</a:t>
            </a:r>
            <a:endParaRPr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"/>
              <a:t>Asiakasryhmät </a:t>
            </a:r>
            <a:r>
              <a:rPr i="1" lang="en"/>
              <a:t>(tarvittaessa)</a:t>
            </a:r>
            <a:endParaRPr i="1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Tuotteet</a:t>
            </a:r>
            <a:endParaRPr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"/>
              <a:t>Tuoteryhmät</a:t>
            </a:r>
            <a:r>
              <a:rPr i="1" lang="en"/>
              <a:t> (tarvittaessa)</a:t>
            </a:r>
            <a:endParaRPr i="1"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"/>
              <a:t>Alituoterakenteet </a:t>
            </a:r>
            <a:r>
              <a:rPr i="1" lang="en"/>
              <a:t>(tarvittaessa)</a:t>
            </a:r>
            <a:endParaRPr i="1"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"/>
              <a:t>Varastosaldot</a:t>
            </a:r>
            <a:endParaRPr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"/>
              <a:t>Kirjanpidon myynti- ja varastotilit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53"/>
          <p:cNvSpPr txBox="1"/>
          <p:nvPr>
            <p:ph idx="2" type="body"/>
          </p:nvPr>
        </p:nvSpPr>
        <p:spPr>
          <a:xfrm>
            <a:off x="4417225" y="1247325"/>
            <a:ext cx="4436400" cy="3331800"/>
          </a:xfrm>
          <a:prstGeom prst="rect">
            <a:avLst/>
          </a:prstGeom>
          <a:solidFill>
            <a:srgbClr val="007ACA"/>
          </a:solidFill>
          <a:ln cap="flat" cmpd="sng" w="28575">
            <a:solidFill>
              <a:srgbClr val="007ACA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Prosessi: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AutoNum type="arabicPeriod"/>
            </a:pPr>
            <a:r>
              <a:rPr lang="en">
                <a:solidFill>
                  <a:schemeClr val="lt1"/>
                </a:solidFill>
              </a:rPr>
              <a:t>Tarjous </a:t>
            </a:r>
            <a:r>
              <a:rPr i="1" lang="en">
                <a:solidFill>
                  <a:schemeClr val="lt1"/>
                </a:solidFill>
              </a:rPr>
              <a:t>(tarvittaessa)</a:t>
            </a:r>
            <a:endParaRPr i="1">
              <a:solidFill>
                <a:schemeClr val="lt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AutoNum type="arabicPeriod"/>
            </a:pPr>
            <a:r>
              <a:rPr lang="en">
                <a:solidFill>
                  <a:schemeClr val="lt1"/>
                </a:solidFill>
              </a:rPr>
              <a:t>Tarjouksen muuttaminen tilaukseksi </a:t>
            </a:r>
            <a:endParaRPr>
              <a:solidFill>
                <a:schemeClr val="lt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AutoNum type="arabicPeriod"/>
            </a:pPr>
            <a:r>
              <a:rPr lang="en">
                <a:solidFill>
                  <a:schemeClr val="lt1"/>
                </a:solidFill>
              </a:rPr>
              <a:t>Tilausvahvistus asiakkaalle</a:t>
            </a:r>
            <a:endParaRPr>
              <a:solidFill>
                <a:schemeClr val="lt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AutoNum type="arabicPeriod"/>
            </a:pPr>
            <a:r>
              <a:rPr lang="en">
                <a:solidFill>
                  <a:schemeClr val="lt1"/>
                </a:solidFill>
              </a:rPr>
              <a:t>Tilauksen toimittaminen</a:t>
            </a:r>
            <a:endParaRPr>
              <a:solidFill>
                <a:schemeClr val="lt1"/>
              </a:solidFill>
            </a:endParaRPr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</a:pPr>
            <a:r>
              <a:rPr lang="en">
                <a:solidFill>
                  <a:schemeClr val="lt1"/>
                </a:solidFill>
              </a:rPr>
              <a:t>Tuotanto, pakkaaminen, lähetys, osatoimitus</a:t>
            </a:r>
            <a:endParaRPr>
              <a:solidFill>
                <a:schemeClr val="lt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AutoNum type="arabicPeriod"/>
            </a:pPr>
            <a:r>
              <a:rPr lang="en">
                <a:solidFill>
                  <a:schemeClr val="lt1"/>
                </a:solidFill>
              </a:rPr>
              <a:t>Myyntilasku</a:t>
            </a:r>
            <a:endParaRPr>
              <a:solidFill>
                <a:schemeClr val="lt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AutoNum type="arabicPeriod"/>
            </a:pPr>
            <a:r>
              <a:rPr lang="en">
                <a:solidFill>
                  <a:schemeClr val="lt1"/>
                </a:solidFill>
              </a:rPr>
              <a:t>Muistutus, huomautus, perintä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4"/>
          <p:cNvSpPr txBox="1"/>
          <p:nvPr>
            <p:ph type="title"/>
          </p:nvPr>
        </p:nvSpPr>
        <p:spPr>
          <a:xfrm>
            <a:off x="672433" y="354975"/>
            <a:ext cx="7939800" cy="60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Varastonarvostusmenetelmä</a:t>
            </a:r>
            <a:endParaRPr/>
          </a:p>
        </p:txBody>
      </p:sp>
      <p:sp>
        <p:nvSpPr>
          <p:cNvPr id="304" name="Google Shape;304;p54"/>
          <p:cNvSpPr txBox="1"/>
          <p:nvPr>
            <p:ph idx="1" type="body"/>
          </p:nvPr>
        </p:nvSpPr>
        <p:spPr>
          <a:xfrm>
            <a:off x="672425" y="1247325"/>
            <a:ext cx="3948000" cy="33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7ACA"/>
                </a:solidFill>
              </a:rPr>
              <a:t>Juokseva keskihinta:</a:t>
            </a:r>
            <a:endParaRPr>
              <a:solidFill>
                <a:srgbClr val="007ACA"/>
              </a:solidFill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Keskihinta = (viimeisin osto + edellinen osto) / tuotteiden kappalemäärä yhteensä</a:t>
            </a:r>
            <a:endParaRPr sz="1200"/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Lasketaan juoksevasti tuotteelle hankintakirjauksen yhteydessä </a:t>
            </a:r>
            <a:endParaRPr sz="1200"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7ACA"/>
                </a:solidFill>
              </a:rPr>
              <a:t>Painotettu keskihintalaskenta:</a:t>
            </a:r>
            <a:endParaRPr>
              <a:solidFill>
                <a:srgbClr val="007ACA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Keskihinta = kaikki ostot euroissa / kaikkien ostettujen tuotteiden kappalemäärä</a:t>
            </a:r>
            <a:endParaRPr b="1" sz="1200">
              <a:solidFill>
                <a:srgbClr val="007ACA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Koko tapahtumahistoria vaikuttaa laskennassa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Voidaan käyttää, jos käsitellään paljon vakioarvoisia tuotteita</a:t>
            </a:r>
            <a:endParaRPr sz="12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54"/>
          <p:cNvSpPr txBox="1"/>
          <p:nvPr>
            <p:ph idx="2" type="body"/>
          </p:nvPr>
        </p:nvSpPr>
        <p:spPr>
          <a:xfrm>
            <a:off x="4620437" y="1247325"/>
            <a:ext cx="4097400" cy="33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r>
              <a:rPr lang="en">
                <a:solidFill>
                  <a:srgbClr val="007ACA"/>
                </a:solidFill>
              </a:rPr>
              <a:t>FIFO-laskenta:</a:t>
            </a:r>
            <a:endParaRPr>
              <a:solidFill>
                <a:srgbClr val="007ACA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lang="en" sz="1200"/>
              <a:t>Ensimmäiseksi ostettujen yksiköiden kustannukset kohdentuvat viimeksi myytyihin yksiköihin</a:t>
            </a:r>
            <a:endParaRPr sz="1200"/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○"/>
            </a:pPr>
            <a:r>
              <a:rPr lang="en" sz="1200"/>
              <a:t>Ensimmäiseksi varastoon saapuneiden yksiköiden oletetaan tulevan käytetyksi ensimmäisinä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lang="en" sz="1200"/>
              <a:t>Varastoa vähennetään vanhimmasta erästä</a:t>
            </a:r>
            <a:endParaRPr sz="1200"/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○"/>
            </a:pPr>
            <a:r>
              <a:rPr lang="en" sz="1200"/>
              <a:t>Jos varasto miinuksella, käytetään viimeisimmän erän hintaa</a:t>
            </a:r>
            <a:endParaRPr sz="12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5"/>
          <p:cNvSpPr txBox="1"/>
          <p:nvPr>
            <p:ph type="title"/>
          </p:nvPr>
        </p:nvSpPr>
        <p:spPr>
          <a:xfrm>
            <a:off x="638908" y="348700"/>
            <a:ext cx="7939800" cy="60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Muita ratkaisuja</a:t>
            </a:r>
            <a:endParaRPr/>
          </a:p>
        </p:txBody>
      </p:sp>
      <p:sp>
        <p:nvSpPr>
          <p:cNvPr id="311" name="Google Shape;311;p55"/>
          <p:cNvSpPr txBox="1"/>
          <p:nvPr>
            <p:ph idx="1" type="body"/>
          </p:nvPr>
        </p:nvSpPr>
        <p:spPr>
          <a:xfrm>
            <a:off x="632202" y="1247325"/>
            <a:ext cx="7939800" cy="33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Löydät muut integraatioina toteutettavat varastonhallinnan ratkaisut Marketplacesta: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Markeplace - varastonhallinta</a:t>
            </a:r>
            <a:endParaRPr sz="14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2" name="Google Shape;312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1250" y="1818275"/>
            <a:ext cx="5464924" cy="2619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6"/>
          <p:cNvSpPr txBox="1"/>
          <p:nvPr>
            <p:ph type="title"/>
          </p:nvPr>
        </p:nvSpPr>
        <p:spPr>
          <a:xfrm>
            <a:off x="457200" y="119275"/>
            <a:ext cx="8229600" cy="55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7AC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Mistä saat apua Netvisorin käyttöön</a:t>
            </a:r>
            <a:endParaRPr sz="1800">
              <a:solidFill>
                <a:srgbClr val="007AC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18" name="Google Shape;318;p56"/>
          <p:cNvSpPr txBox="1"/>
          <p:nvPr/>
        </p:nvSpPr>
        <p:spPr>
          <a:xfrm>
            <a:off x="4380888" y="2462275"/>
            <a:ext cx="893700" cy="4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50%</a:t>
            </a:r>
            <a:endParaRPr sz="1400">
              <a:solidFill>
                <a:srgbClr val="FFFFFF"/>
              </a:solidFill>
            </a:endParaRPr>
          </a:p>
        </p:txBody>
      </p:sp>
      <p:sp>
        <p:nvSpPr>
          <p:cNvPr id="319" name="Google Shape;319;p56"/>
          <p:cNvSpPr txBox="1"/>
          <p:nvPr/>
        </p:nvSpPr>
        <p:spPr>
          <a:xfrm>
            <a:off x="457200" y="1041800"/>
            <a:ext cx="3266100" cy="23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400"/>
              <a:buFont typeface="Open Sans Light"/>
              <a:buChar char="●"/>
            </a:pPr>
            <a:r>
              <a:rPr lang="en" sz="1400" u="sng">
                <a:solidFill>
                  <a:srgbClr val="007ACA"/>
                </a:solidFill>
                <a:latin typeface="Open Sans SemiBold"/>
                <a:ea typeface="Open Sans SemiBold"/>
                <a:cs typeface="Open Sans SemiBold"/>
                <a:sym typeface="Open Sans SemiBold"/>
                <a:hlinkClick r:id="rId3"/>
              </a:rPr>
              <a:t>Netvisor-tukisivusto</a:t>
            </a:r>
            <a:endParaRPr sz="14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400"/>
              <a:buFont typeface="Open Sans Light"/>
              <a:buChar char="●"/>
            </a:pPr>
            <a:r>
              <a:rPr lang="en" sz="14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Maksuton tukipalveluumme:  </a:t>
            </a:r>
            <a:r>
              <a:rPr lang="en" sz="1400" u="sng">
                <a:solidFill>
                  <a:srgbClr val="007ACA"/>
                </a:solidFill>
                <a:latin typeface="Open Sans SemiBold"/>
                <a:ea typeface="Open Sans SemiBold"/>
                <a:cs typeface="Open Sans SemiBold"/>
                <a:sym typeface="Open Sans SemiBold"/>
                <a:hlinkClick r:id="rId4"/>
              </a:rPr>
              <a:t>tuki.netvisor@visma.com</a:t>
            </a:r>
            <a:endParaRPr sz="14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400"/>
              <a:buFont typeface="Open Sans Light"/>
              <a:buChar char="●"/>
            </a:pPr>
            <a:r>
              <a:rPr lang="en" sz="14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Maksuttomia koulutusvideoita: </a:t>
            </a:r>
            <a:br>
              <a:rPr lang="en" sz="14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en" sz="1400" u="sng">
                <a:solidFill>
                  <a:srgbClr val="007ACA"/>
                </a:solidFill>
                <a:latin typeface="Open Sans SemiBold"/>
                <a:ea typeface="Open Sans SemiBold"/>
                <a:cs typeface="Open Sans SemiBold"/>
                <a:sym typeface="Open Sans SemiBold"/>
                <a:hlinkClick r:id="rId5"/>
              </a:rPr>
              <a:t>Netvisor Academy</a:t>
            </a:r>
            <a:endParaRPr sz="14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400"/>
              <a:buFont typeface="Open Sans Light"/>
              <a:buChar char="●"/>
            </a:pPr>
            <a:r>
              <a:rPr lang="en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Tilitoimistojen verkkokoulutukset: </a:t>
            </a:r>
            <a:r>
              <a:rPr lang="en" u="sng">
                <a:solidFill>
                  <a:srgbClr val="007ACA"/>
                </a:solidFill>
                <a:latin typeface="Open Sans SemiBold"/>
                <a:ea typeface="Open Sans SemiBold"/>
                <a:cs typeface="Open Sans SemiBold"/>
                <a:sym typeface="Open Sans SemiBold"/>
                <a:hlinkClick r:id="rId6"/>
              </a:rPr>
              <a:t>Koulutuskalenteri</a:t>
            </a:r>
            <a:endParaRPr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320" name="Google Shape;320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75250" y="1393900"/>
            <a:ext cx="4242187" cy="1804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21" name="Google Shape;321;p56"/>
          <p:cNvSpPr txBox="1"/>
          <p:nvPr/>
        </p:nvSpPr>
        <p:spPr>
          <a:xfrm>
            <a:off x="486850" y="3654022"/>
            <a:ext cx="8283300" cy="9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400"/>
              <a:buFont typeface="Open Sans Light"/>
              <a:buChar char="●"/>
            </a:pPr>
            <a:r>
              <a:rPr lang="en" sz="14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Räätälöityä koulutusta voit tilata osoitteesta </a:t>
            </a:r>
            <a:r>
              <a:rPr lang="en" sz="1400" u="sng">
                <a:solidFill>
                  <a:srgbClr val="007ACA"/>
                </a:solidFill>
                <a:latin typeface="Open Sans SemiBold"/>
                <a:ea typeface="Open Sans SemiBold"/>
                <a:cs typeface="Open Sans SemiBold"/>
                <a:sym typeface="Open Sans SemiBold"/>
                <a:hlinkClick r:id="rId8"/>
              </a:rPr>
              <a:t>training.solutions@visma.com</a:t>
            </a:r>
            <a:r>
              <a:rPr lang="en" sz="1000">
                <a:solidFill>
                  <a:srgbClr val="263238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 </a:t>
            </a:r>
            <a:r>
              <a:rPr lang="en" sz="14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Kuvaile koulutustarvetta lyhyesti ja osaavat kouluttajamme suunnittelevat keskustelun jälkeen koulutuksen yrityksellenne sopivaksi. Koulutus on maksullinen.</a:t>
            </a:r>
            <a:endParaRPr sz="1100">
              <a:solidFill>
                <a:srgbClr val="007AC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22" name="Google Shape;322;p56"/>
          <p:cNvSpPr txBox="1"/>
          <p:nvPr/>
        </p:nvSpPr>
        <p:spPr>
          <a:xfrm>
            <a:off x="3810000" y="1018124"/>
            <a:ext cx="4305300" cy="4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7AC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Tukipalvelumme löydät myös Netvisorista:</a:t>
            </a:r>
            <a:endParaRPr sz="1400">
              <a:solidFill>
                <a:srgbClr val="007AC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7ACA"/>
                </a:solidFill>
              </a:rPr>
              <a:t>Varastonhallinta Netvisorissa</a:t>
            </a:r>
            <a:endParaRPr>
              <a:solidFill>
                <a:srgbClr val="007ACA"/>
              </a:solidFill>
            </a:endParaRPr>
          </a:p>
        </p:txBody>
      </p:sp>
      <p:sp>
        <p:nvSpPr>
          <p:cNvPr id="184" name="Google Shape;184;p41"/>
          <p:cNvSpPr txBox="1"/>
          <p:nvPr>
            <p:ph idx="12" type="sldNum"/>
          </p:nvPr>
        </p:nvSpPr>
        <p:spPr>
          <a:xfrm>
            <a:off x="8854730" y="4783675"/>
            <a:ext cx="250800" cy="35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85" name="Google Shape;185;p41"/>
          <p:cNvGrpSpPr/>
          <p:nvPr/>
        </p:nvGrpSpPr>
        <p:grpSpPr>
          <a:xfrm>
            <a:off x="582550" y="1862860"/>
            <a:ext cx="8104243" cy="1897975"/>
            <a:chOff x="519875" y="1948510"/>
            <a:chExt cx="8104243" cy="1897975"/>
          </a:xfrm>
        </p:grpSpPr>
        <p:sp>
          <p:nvSpPr>
            <p:cNvPr id="186" name="Google Shape;186;p41"/>
            <p:cNvSpPr/>
            <p:nvPr/>
          </p:nvSpPr>
          <p:spPr>
            <a:xfrm>
              <a:off x="1662920" y="2251735"/>
              <a:ext cx="353400" cy="36900"/>
            </a:xfrm>
            <a:prstGeom prst="roundRect">
              <a:avLst>
                <a:gd fmla="val 50000" name="adj"/>
              </a:avLst>
            </a:prstGeom>
            <a:solidFill>
              <a:srgbClr val="007A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87" name="Google Shape;187;p41"/>
            <p:cNvGrpSpPr/>
            <p:nvPr/>
          </p:nvGrpSpPr>
          <p:grpSpPr>
            <a:xfrm>
              <a:off x="519875" y="1948510"/>
              <a:ext cx="1335253" cy="1897975"/>
              <a:chOff x="519875" y="1948510"/>
              <a:chExt cx="1335253" cy="1897975"/>
            </a:xfrm>
          </p:grpSpPr>
          <p:sp>
            <p:nvSpPr>
              <p:cNvPr id="188" name="Google Shape;188;p41"/>
              <p:cNvSpPr/>
              <p:nvPr/>
            </p:nvSpPr>
            <p:spPr>
              <a:xfrm>
                <a:off x="877947" y="1948510"/>
                <a:ext cx="594300" cy="594300"/>
              </a:xfrm>
              <a:prstGeom prst="ellipse">
                <a:avLst/>
              </a:prstGeom>
              <a:noFill/>
              <a:ln cap="flat" cmpd="sng" w="38100">
                <a:solidFill>
                  <a:srgbClr val="007ACA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" name="Google Shape;189;p41"/>
              <p:cNvSpPr txBox="1"/>
              <p:nvPr/>
            </p:nvSpPr>
            <p:spPr>
              <a:xfrm>
                <a:off x="956697" y="2085160"/>
                <a:ext cx="436800" cy="32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en">
                    <a:solidFill>
                      <a:srgbClr val="007ACA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1</a:t>
                </a:r>
                <a:endParaRPr b="1">
                  <a:solidFill>
                    <a:srgbClr val="007ACA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0" name="Google Shape;190;p41"/>
              <p:cNvSpPr txBox="1"/>
              <p:nvPr/>
            </p:nvSpPr>
            <p:spPr>
              <a:xfrm>
                <a:off x="544728" y="2652285"/>
                <a:ext cx="1310400" cy="44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b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rgbClr val="007ACA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Myyntitilaus</a:t>
                </a:r>
                <a:endParaRPr b="1" sz="1000">
                  <a:solidFill>
                    <a:srgbClr val="007ACA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1" name="Google Shape;191;p41"/>
              <p:cNvSpPr txBox="1"/>
              <p:nvPr/>
            </p:nvSpPr>
            <p:spPr>
              <a:xfrm>
                <a:off x="519875" y="3109085"/>
                <a:ext cx="1310400" cy="73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1000">
                    <a:solidFill>
                      <a:srgbClr val="595959"/>
                    </a:solidFill>
                    <a:latin typeface="Open Sans Light"/>
                    <a:ea typeface="Open Sans Light"/>
                    <a:cs typeface="Open Sans Light"/>
                    <a:sym typeface="Open Sans Light"/>
                  </a:rPr>
                  <a:t>Myyjä ottaa vastaan</a:t>
                </a:r>
                <a:endParaRPr sz="1000">
                  <a:solidFill>
                    <a:srgbClr val="595959"/>
                  </a:solidFill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</p:txBody>
          </p:sp>
        </p:grpSp>
        <p:grpSp>
          <p:nvGrpSpPr>
            <p:cNvPr id="192" name="Google Shape;192;p41"/>
            <p:cNvGrpSpPr/>
            <p:nvPr/>
          </p:nvGrpSpPr>
          <p:grpSpPr>
            <a:xfrm>
              <a:off x="1872640" y="1948510"/>
              <a:ext cx="1310400" cy="1897975"/>
              <a:chOff x="1848940" y="1948510"/>
              <a:chExt cx="1310400" cy="1897975"/>
            </a:xfrm>
          </p:grpSpPr>
          <p:sp>
            <p:nvSpPr>
              <p:cNvPr id="193" name="Google Shape;193;p41"/>
              <p:cNvSpPr/>
              <p:nvPr/>
            </p:nvSpPr>
            <p:spPr>
              <a:xfrm>
                <a:off x="2206990" y="1948510"/>
                <a:ext cx="594300" cy="594300"/>
              </a:xfrm>
              <a:prstGeom prst="ellipse">
                <a:avLst/>
              </a:prstGeom>
              <a:noFill/>
              <a:ln cap="flat" cmpd="sng" w="38100">
                <a:solidFill>
                  <a:srgbClr val="007ACA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" name="Google Shape;194;p41"/>
              <p:cNvSpPr txBox="1"/>
              <p:nvPr/>
            </p:nvSpPr>
            <p:spPr>
              <a:xfrm>
                <a:off x="1848940" y="2652285"/>
                <a:ext cx="1310400" cy="44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b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rgbClr val="007ACA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Ostotilaus</a:t>
                </a:r>
                <a:endParaRPr b="1" sz="1000">
                  <a:solidFill>
                    <a:srgbClr val="007ACA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5" name="Google Shape;195;p41"/>
              <p:cNvSpPr txBox="1"/>
              <p:nvPr/>
            </p:nvSpPr>
            <p:spPr>
              <a:xfrm>
                <a:off x="1848940" y="3109085"/>
                <a:ext cx="1310400" cy="73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1000">
                    <a:solidFill>
                      <a:srgbClr val="595959"/>
                    </a:solidFill>
                    <a:latin typeface="Open Sans Light"/>
                    <a:ea typeface="Open Sans Light"/>
                    <a:cs typeface="Open Sans Light"/>
                    <a:sym typeface="Open Sans Light"/>
                  </a:rPr>
                  <a:t>Ostaja tekee hankinnan</a:t>
                </a:r>
                <a:endParaRPr sz="1000">
                  <a:solidFill>
                    <a:srgbClr val="595959"/>
                  </a:solidFill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</p:txBody>
          </p:sp>
          <p:sp>
            <p:nvSpPr>
              <p:cNvPr id="196" name="Google Shape;196;p41"/>
              <p:cNvSpPr txBox="1"/>
              <p:nvPr/>
            </p:nvSpPr>
            <p:spPr>
              <a:xfrm>
                <a:off x="2285740" y="2085160"/>
                <a:ext cx="436800" cy="32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en">
                    <a:solidFill>
                      <a:srgbClr val="007ACA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</a:t>
                </a:r>
                <a:endParaRPr b="1">
                  <a:solidFill>
                    <a:srgbClr val="007ACA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197" name="Google Shape;197;p41"/>
            <p:cNvGrpSpPr/>
            <p:nvPr/>
          </p:nvGrpSpPr>
          <p:grpSpPr>
            <a:xfrm>
              <a:off x="3178034" y="1948510"/>
              <a:ext cx="1359902" cy="1897974"/>
              <a:chOff x="3178034" y="1948510"/>
              <a:chExt cx="1359902" cy="1897974"/>
            </a:xfrm>
          </p:grpSpPr>
          <p:sp>
            <p:nvSpPr>
              <p:cNvPr id="198" name="Google Shape;198;p41"/>
              <p:cNvSpPr/>
              <p:nvPr/>
            </p:nvSpPr>
            <p:spPr>
              <a:xfrm>
                <a:off x="3560827" y="1948510"/>
                <a:ext cx="594300" cy="594300"/>
              </a:xfrm>
              <a:prstGeom prst="ellipse">
                <a:avLst/>
              </a:prstGeom>
              <a:noFill/>
              <a:ln cap="flat" cmpd="sng" w="38100">
                <a:solidFill>
                  <a:srgbClr val="85858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" name="Google Shape;199;p41"/>
              <p:cNvSpPr txBox="1"/>
              <p:nvPr/>
            </p:nvSpPr>
            <p:spPr>
              <a:xfrm>
                <a:off x="3178034" y="2652285"/>
                <a:ext cx="1359900" cy="44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b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rgbClr val="858585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Tavaran vastaanotto</a:t>
                </a:r>
                <a:endParaRPr b="1" sz="1000">
                  <a:solidFill>
                    <a:srgbClr val="858585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0" name="Google Shape;200;p41"/>
              <p:cNvSpPr txBox="1"/>
              <p:nvPr/>
            </p:nvSpPr>
            <p:spPr>
              <a:xfrm>
                <a:off x="3178036" y="3109084"/>
                <a:ext cx="1359900" cy="73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1000">
                    <a:solidFill>
                      <a:srgbClr val="595959"/>
                    </a:solidFill>
                    <a:latin typeface="Open Sans Light"/>
                    <a:ea typeface="Open Sans Light"/>
                    <a:cs typeface="Open Sans Light"/>
                    <a:sym typeface="Open Sans Light"/>
                  </a:rPr>
                  <a:t>Varasto ottaa vastaan tuotteet</a:t>
                </a:r>
                <a:endParaRPr sz="1000">
                  <a:solidFill>
                    <a:srgbClr val="595959"/>
                  </a:solidFill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</p:txBody>
          </p:sp>
          <p:sp>
            <p:nvSpPr>
              <p:cNvPr id="201" name="Google Shape;201;p41"/>
              <p:cNvSpPr txBox="1"/>
              <p:nvPr/>
            </p:nvSpPr>
            <p:spPr>
              <a:xfrm>
                <a:off x="3639839" y="2085160"/>
                <a:ext cx="436800" cy="32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en">
                    <a:solidFill>
                      <a:srgbClr val="858585"/>
                    </a:solidFill>
                    <a:latin typeface="Roboto"/>
                    <a:ea typeface="Roboto"/>
                    <a:cs typeface="Roboto"/>
                    <a:sym typeface="Roboto"/>
                  </a:rPr>
                  <a:t>3</a:t>
                </a:r>
                <a:endParaRPr b="1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202" name="Google Shape;202;p41"/>
            <p:cNvGrpSpPr/>
            <p:nvPr/>
          </p:nvGrpSpPr>
          <p:grpSpPr>
            <a:xfrm>
              <a:off x="4557650" y="1948510"/>
              <a:ext cx="1310403" cy="1897975"/>
              <a:chOff x="4557650" y="1948510"/>
              <a:chExt cx="1310403" cy="1897975"/>
            </a:xfrm>
          </p:grpSpPr>
          <p:sp>
            <p:nvSpPr>
              <p:cNvPr id="203" name="Google Shape;203;p41"/>
              <p:cNvSpPr/>
              <p:nvPr/>
            </p:nvSpPr>
            <p:spPr>
              <a:xfrm>
                <a:off x="4915703" y="1948510"/>
                <a:ext cx="594300" cy="594300"/>
              </a:xfrm>
              <a:prstGeom prst="ellipse">
                <a:avLst/>
              </a:prstGeom>
              <a:noFill/>
              <a:ln cap="flat" cmpd="sng" w="38100">
                <a:solidFill>
                  <a:srgbClr val="85858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" name="Google Shape;204;p41"/>
              <p:cNvSpPr txBox="1"/>
              <p:nvPr/>
            </p:nvSpPr>
            <p:spPr>
              <a:xfrm>
                <a:off x="4557650" y="2652285"/>
                <a:ext cx="1310400" cy="44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b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rgbClr val="858585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Tilauksen toimitus</a:t>
                </a:r>
                <a:endParaRPr b="1" sz="1000">
                  <a:solidFill>
                    <a:srgbClr val="858585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5" name="Google Shape;205;p41"/>
              <p:cNvSpPr txBox="1"/>
              <p:nvPr/>
            </p:nvSpPr>
            <p:spPr>
              <a:xfrm>
                <a:off x="4557653" y="3109085"/>
                <a:ext cx="1310400" cy="73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1000">
                    <a:solidFill>
                      <a:srgbClr val="858585"/>
                    </a:solidFill>
                    <a:latin typeface="Open Sans Light"/>
                    <a:ea typeface="Open Sans Light"/>
                    <a:cs typeface="Open Sans Light"/>
                    <a:sym typeface="Open Sans Light"/>
                  </a:rPr>
                  <a:t>Varasto toimittaa tuotteen</a:t>
                </a:r>
                <a:endParaRPr sz="1000">
                  <a:solidFill>
                    <a:srgbClr val="858585"/>
                  </a:solidFill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</p:txBody>
          </p:sp>
          <p:sp>
            <p:nvSpPr>
              <p:cNvPr id="206" name="Google Shape;206;p41"/>
              <p:cNvSpPr txBox="1"/>
              <p:nvPr/>
            </p:nvSpPr>
            <p:spPr>
              <a:xfrm>
                <a:off x="4994465" y="2085160"/>
                <a:ext cx="436800" cy="32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en">
                    <a:solidFill>
                      <a:srgbClr val="858585"/>
                    </a:solidFill>
                    <a:latin typeface="Roboto"/>
                    <a:ea typeface="Roboto"/>
                    <a:cs typeface="Roboto"/>
                    <a:sym typeface="Roboto"/>
                  </a:rPr>
                  <a:t>4</a:t>
                </a:r>
                <a:endParaRPr b="1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207" name="Google Shape;207;p41"/>
            <p:cNvGrpSpPr/>
            <p:nvPr/>
          </p:nvGrpSpPr>
          <p:grpSpPr>
            <a:xfrm>
              <a:off x="5887800" y="1948510"/>
              <a:ext cx="1359905" cy="1897975"/>
              <a:chOff x="5887800" y="1948510"/>
              <a:chExt cx="1359905" cy="1897975"/>
            </a:xfrm>
          </p:grpSpPr>
          <p:sp>
            <p:nvSpPr>
              <p:cNvPr id="208" name="Google Shape;208;p41"/>
              <p:cNvSpPr/>
              <p:nvPr/>
            </p:nvSpPr>
            <p:spPr>
              <a:xfrm>
                <a:off x="6270606" y="1948510"/>
                <a:ext cx="594300" cy="594300"/>
              </a:xfrm>
              <a:prstGeom prst="ellipse">
                <a:avLst/>
              </a:prstGeom>
              <a:noFill/>
              <a:ln cap="flat" cmpd="sng" w="38100">
                <a:solidFill>
                  <a:srgbClr val="85858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" name="Google Shape;209;p41"/>
              <p:cNvSpPr txBox="1"/>
              <p:nvPr/>
            </p:nvSpPr>
            <p:spPr>
              <a:xfrm>
                <a:off x="5887800" y="2652285"/>
                <a:ext cx="1359900" cy="44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b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rgbClr val="858585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Laskutus</a:t>
                </a:r>
                <a:endParaRPr b="1" sz="10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10" name="Google Shape;210;p41"/>
              <p:cNvSpPr txBox="1"/>
              <p:nvPr/>
            </p:nvSpPr>
            <p:spPr>
              <a:xfrm>
                <a:off x="5887806" y="3109085"/>
                <a:ext cx="1359900" cy="73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1000">
                    <a:solidFill>
                      <a:srgbClr val="858585"/>
                    </a:solidFill>
                    <a:latin typeface="Open Sans Light"/>
                    <a:ea typeface="Open Sans Light"/>
                    <a:cs typeface="Open Sans Light"/>
                    <a:sym typeface="Open Sans Light"/>
                  </a:rPr>
                  <a:t>Laskuttaja</a:t>
                </a:r>
                <a:r>
                  <a:rPr lang="en" sz="800">
                    <a:solidFill>
                      <a:srgbClr val="858585"/>
                    </a:solidFill>
                    <a:latin typeface="Roboto"/>
                    <a:ea typeface="Roboto"/>
                    <a:cs typeface="Roboto"/>
                    <a:sym typeface="Roboto"/>
                  </a:rPr>
                  <a:t> </a:t>
                </a:r>
                <a:r>
                  <a:rPr lang="en" sz="1000">
                    <a:solidFill>
                      <a:srgbClr val="858585"/>
                    </a:solidFill>
                    <a:latin typeface="Open Sans Light"/>
                    <a:ea typeface="Open Sans Light"/>
                    <a:cs typeface="Open Sans Light"/>
                    <a:sym typeface="Open Sans Light"/>
                  </a:rPr>
                  <a:t>muodostaa myyntilaskun myyntitilauksesta</a:t>
                </a:r>
                <a:endParaRPr sz="8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11" name="Google Shape;211;p41"/>
              <p:cNvSpPr txBox="1"/>
              <p:nvPr/>
            </p:nvSpPr>
            <p:spPr>
              <a:xfrm>
                <a:off x="6354731" y="2056935"/>
                <a:ext cx="436800" cy="32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en">
                    <a:solidFill>
                      <a:srgbClr val="858585"/>
                    </a:solidFill>
                    <a:latin typeface="Roboto"/>
                    <a:ea typeface="Roboto"/>
                    <a:cs typeface="Roboto"/>
                    <a:sym typeface="Roboto"/>
                  </a:rPr>
                  <a:t>5</a:t>
                </a:r>
                <a:endParaRPr b="1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212" name="Google Shape;212;p41"/>
            <p:cNvGrpSpPr/>
            <p:nvPr/>
          </p:nvGrpSpPr>
          <p:grpSpPr>
            <a:xfrm>
              <a:off x="7264213" y="1948510"/>
              <a:ext cx="1359905" cy="1897975"/>
              <a:chOff x="7264213" y="1948510"/>
              <a:chExt cx="1359905" cy="1897975"/>
            </a:xfrm>
          </p:grpSpPr>
          <p:sp>
            <p:nvSpPr>
              <p:cNvPr id="213" name="Google Shape;213;p41"/>
              <p:cNvSpPr/>
              <p:nvPr/>
            </p:nvSpPr>
            <p:spPr>
              <a:xfrm>
                <a:off x="7647018" y="1948510"/>
                <a:ext cx="594300" cy="594300"/>
              </a:xfrm>
              <a:prstGeom prst="ellipse">
                <a:avLst/>
              </a:prstGeom>
              <a:noFill/>
              <a:ln cap="flat" cmpd="sng" w="38100">
                <a:solidFill>
                  <a:srgbClr val="007ACA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" name="Google Shape;214;p41"/>
              <p:cNvSpPr txBox="1"/>
              <p:nvPr/>
            </p:nvSpPr>
            <p:spPr>
              <a:xfrm>
                <a:off x="7264213" y="2652285"/>
                <a:ext cx="1359900" cy="44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b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rgbClr val="007ACA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Kirjanpito</a:t>
                </a:r>
                <a:endParaRPr b="1" sz="1000">
                  <a:solidFill>
                    <a:srgbClr val="007ACA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15" name="Google Shape;215;p41"/>
              <p:cNvSpPr txBox="1"/>
              <p:nvPr/>
            </p:nvSpPr>
            <p:spPr>
              <a:xfrm>
                <a:off x="7264218" y="3109085"/>
                <a:ext cx="1359900" cy="73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1000">
                    <a:solidFill>
                      <a:srgbClr val="858585"/>
                    </a:solidFill>
                    <a:latin typeface="Open Sans Light"/>
                    <a:ea typeface="Open Sans Light"/>
                    <a:cs typeface="Open Sans Light"/>
                    <a:sym typeface="Open Sans Light"/>
                  </a:rPr>
                  <a:t>Ostolasku on kohdistettu ostotilaukseen ja kirjanpitoon</a:t>
                </a:r>
                <a:endParaRPr sz="8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16" name="Google Shape;216;p41"/>
              <p:cNvSpPr txBox="1"/>
              <p:nvPr/>
            </p:nvSpPr>
            <p:spPr>
              <a:xfrm>
                <a:off x="7725768" y="2049885"/>
                <a:ext cx="436800" cy="32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en">
                    <a:solidFill>
                      <a:srgbClr val="007ACA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6</a:t>
                </a:r>
                <a:endParaRPr b="1">
                  <a:solidFill>
                    <a:srgbClr val="007ACA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sp>
          <p:nvSpPr>
            <p:cNvPr id="217" name="Google Shape;217;p41"/>
            <p:cNvSpPr/>
            <p:nvPr/>
          </p:nvSpPr>
          <p:spPr>
            <a:xfrm>
              <a:off x="3004357" y="2251735"/>
              <a:ext cx="353400" cy="36900"/>
            </a:xfrm>
            <a:prstGeom prst="roundRect">
              <a:avLst>
                <a:gd fmla="val 50000" name="adj"/>
              </a:avLst>
            </a:prstGeom>
            <a:solidFill>
              <a:srgbClr val="8585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41"/>
            <p:cNvSpPr/>
            <p:nvPr/>
          </p:nvSpPr>
          <p:spPr>
            <a:xfrm>
              <a:off x="4358720" y="2251735"/>
              <a:ext cx="353400" cy="36900"/>
            </a:xfrm>
            <a:prstGeom prst="roundRect">
              <a:avLst>
                <a:gd fmla="val 50000" name="adj"/>
              </a:avLst>
            </a:prstGeom>
            <a:solidFill>
              <a:srgbClr val="8585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41"/>
            <p:cNvSpPr/>
            <p:nvPr/>
          </p:nvSpPr>
          <p:spPr>
            <a:xfrm>
              <a:off x="5713595" y="2251735"/>
              <a:ext cx="353400" cy="36900"/>
            </a:xfrm>
            <a:prstGeom prst="roundRect">
              <a:avLst>
                <a:gd fmla="val 50000" name="adj"/>
              </a:avLst>
            </a:prstGeom>
            <a:solidFill>
              <a:srgbClr val="8585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41"/>
            <p:cNvSpPr/>
            <p:nvPr/>
          </p:nvSpPr>
          <p:spPr>
            <a:xfrm>
              <a:off x="7079257" y="2251735"/>
              <a:ext cx="353400" cy="36900"/>
            </a:xfrm>
            <a:prstGeom prst="roundRect">
              <a:avLst>
                <a:gd fmla="val 50000" name="adj"/>
              </a:avLst>
            </a:prstGeom>
            <a:solidFill>
              <a:srgbClr val="8585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1" name="Google Shape;221;p41"/>
          <p:cNvSpPr/>
          <p:nvPr/>
        </p:nvSpPr>
        <p:spPr>
          <a:xfrm>
            <a:off x="3273575" y="1269000"/>
            <a:ext cx="4023600" cy="2605500"/>
          </a:xfrm>
          <a:prstGeom prst="rect">
            <a:avLst/>
          </a:prstGeom>
          <a:noFill/>
          <a:ln cap="flat" cmpd="sng" w="38100">
            <a:solidFill>
              <a:srgbClr val="007A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41"/>
          <p:cNvSpPr txBox="1"/>
          <p:nvPr/>
        </p:nvSpPr>
        <p:spPr>
          <a:xfrm>
            <a:off x="4572000" y="3955200"/>
            <a:ext cx="23271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7ACA"/>
                </a:solidFill>
                <a:latin typeface="Open Sans"/>
                <a:ea typeface="Open Sans"/>
                <a:cs typeface="Open Sans"/>
                <a:sym typeface="Open Sans"/>
              </a:rPr>
              <a:t>Varastokirjaukset</a:t>
            </a:r>
            <a:endParaRPr>
              <a:solidFill>
                <a:srgbClr val="007AC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3" name="Google Shape;223;p41"/>
          <p:cNvSpPr txBox="1"/>
          <p:nvPr/>
        </p:nvSpPr>
        <p:spPr>
          <a:xfrm>
            <a:off x="582550" y="4280575"/>
            <a:ext cx="6757200" cy="2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95959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Varastonhallinta käytössä </a:t>
            </a:r>
            <a:r>
              <a:rPr b="1" lang="en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Netvisorin Premium-palvelupaketissa.</a:t>
            </a:r>
            <a:endParaRPr b="1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007ACA"/>
                </a:solidFill>
              </a:rPr>
              <a:t>Materiaalihallinto hankinnasta myyntiin</a:t>
            </a:r>
            <a:endParaRPr/>
          </a:p>
        </p:txBody>
      </p:sp>
      <p:sp>
        <p:nvSpPr>
          <p:cNvPr id="229" name="Google Shape;229;p42"/>
          <p:cNvSpPr txBox="1"/>
          <p:nvPr>
            <p:ph idx="12" type="sldNum"/>
          </p:nvPr>
        </p:nvSpPr>
        <p:spPr>
          <a:xfrm>
            <a:off x="8854730" y="4783675"/>
            <a:ext cx="250800" cy="35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0" name="Google Shape;230;p42"/>
          <p:cNvSpPr txBox="1"/>
          <p:nvPr/>
        </p:nvSpPr>
        <p:spPr>
          <a:xfrm>
            <a:off x="683050" y="919675"/>
            <a:ext cx="3583500" cy="3693300"/>
          </a:xfrm>
          <a:prstGeom prst="rect">
            <a:avLst/>
          </a:prstGeom>
          <a:noFill/>
          <a:ln cap="flat" cmpd="sng" w="9525">
            <a:solidFill>
              <a:srgbClr val="007A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7AC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Hankinta</a:t>
            </a:r>
            <a:endParaRPr sz="2400">
              <a:solidFill>
                <a:srgbClr val="007AC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9595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7AC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Ostotilauskäsittely:</a:t>
            </a:r>
            <a:endParaRPr>
              <a:solidFill>
                <a:srgbClr val="007AC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9595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400"/>
              <a:buFont typeface="Open Sans Light"/>
              <a:buChar char="●"/>
            </a:pPr>
            <a:r>
              <a:rPr lang="en">
                <a:solidFill>
                  <a:srgbClr val="595959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Hankintaehdotus</a:t>
            </a:r>
            <a:endParaRPr i="1">
              <a:solidFill>
                <a:srgbClr val="59595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400"/>
              <a:buFont typeface="Open Sans Light"/>
              <a:buChar char="●"/>
            </a:pPr>
            <a:r>
              <a:rPr lang="en">
                <a:solidFill>
                  <a:srgbClr val="595959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Hankintaehdotuksen hyväksyntä </a:t>
            </a:r>
            <a:endParaRPr i="1">
              <a:solidFill>
                <a:srgbClr val="59595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400"/>
              <a:buFont typeface="Open Sans Light"/>
              <a:buChar char="●"/>
            </a:pPr>
            <a:r>
              <a:rPr lang="en">
                <a:solidFill>
                  <a:srgbClr val="595959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Ostotilauksen lähetys</a:t>
            </a:r>
            <a:endParaRPr>
              <a:solidFill>
                <a:srgbClr val="59595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9595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7AC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Tavaran kirjaaminen varastoon:</a:t>
            </a:r>
            <a:endParaRPr>
              <a:solidFill>
                <a:srgbClr val="007AC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9595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400"/>
              <a:buFont typeface="Open Sans Light"/>
              <a:buChar char="●"/>
            </a:pPr>
            <a:r>
              <a:rPr lang="en">
                <a:solidFill>
                  <a:srgbClr val="595959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Tavaran vastaanotto merkitään ostotilaukselle</a:t>
            </a:r>
            <a:endParaRPr>
              <a:solidFill>
                <a:srgbClr val="59595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400"/>
              <a:buFont typeface="Open Sans Light"/>
              <a:buChar char="●"/>
            </a:pPr>
            <a:r>
              <a:rPr lang="en">
                <a:solidFill>
                  <a:srgbClr val="595959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Ostotilauksen linkittäminen ostolaskuun &amp; hankintahinnan päivittäminen</a:t>
            </a:r>
            <a:endParaRPr>
              <a:solidFill>
                <a:srgbClr val="59595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31" name="Google Shape;231;p42"/>
          <p:cNvSpPr txBox="1"/>
          <p:nvPr/>
        </p:nvSpPr>
        <p:spPr>
          <a:xfrm>
            <a:off x="4494325" y="919675"/>
            <a:ext cx="3903900" cy="3693300"/>
          </a:xfrm>
          <a:prstGeom prst="rect">
            <a:avLst/>
          </a:prstGeom>
          <a:noFill/>
          <a:ln cap="flat" cmpd="sng" w="9525">
            <a:solidFill>
              <a:srgbClr val="007A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7AC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Myynti</a:t>
            </a:r>
            <a:endParaRPr>
              <a:solidFill>
                <a:srgbClr val="59595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9595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7AC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Tarjous- ja tilauskäsittely:</a:t>
            </a:r>
            <a:endParaRPr>
              <a:solidFill>
                <a:srgbClr val="007AC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9595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400"/>
              <a:buFont typeface="Open Sans Light"/>
              <a:buChar char="●"/>
            </a:pPr>
            <a:r>
              <a:rPr lang="en">
                <a:solidFill>
                  <a:srgbClr val="595959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Tarjous</a:t>
            </a:r>
            <a:endParaRPr>
              <a:solidFill>
                <a:srgbClr val="59595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400"/>
              <a:buFont typeface="Open Sans Light"/>
              <a:buChar char="●"/>
            </a:pPr>
            <a:r>
              <a:rPr lang="en">
                <a:solidFill>
                  <a:srgbClr val="595959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Tarjouksesta myyntitilaus</a:t>
            </a:r>
            <a:endParaRPr>
              <a:solidFill>
                <a:srgbClr val="59595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400"/>
              <a:buFont typeface="Open Sans Light"/>
              <a:buChar char="●"/>
            </a:pPr>
            <a:r>
              <a:rPr lang="en">
                <a:solidFill>
                  <a:srgbClr val="595959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Myyntitilauksen toimittaminen</a:t>
            </a:r>
            <a:r>
              <a:rPr lang="en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- automaattinen varastotapahtuma</a:t>
            </a:r>
            <a:endParaRPr>
              <a:solidFill>
                <a:srgbClr val="59595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400"/>
              <a:buFont typeface="Open Sans Light"/>
              <a:buChar char="●"/>
            </a:pPr>
            <a:r>
              <a:rPr lang="en">
                <a:solidFill>
                  <a:srgbClr val="595959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Lähete / Tilausvahvistus / Pro forma</a:t>
            </a:r>
            <a:endParaRPr>
              <a:solidFill>
                <a:srgbClr val="59595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400"/>
              <a:buFont typeface="Open Sans Light"/>
              <a:buChar char="●"/>
            </a:pPr>
            <a:r>
              <a:rPr lang="en">
                <a:solidFill>
                  <a:srgbClr val="595959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Myyntitilauksen laskuttaminen</a:t>
            </a:r>
            <a:endParaRPr>
              <a:solidFill>
                <a:srgbClr val="59595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9595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7AC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Myyntilaskutus:</a:t>
            </a:r>
            <a:endParaRPr>
              <a:solidFill>
                <a:srgbClr val="007AC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9595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400"/>
              <a:buFont typeface="Open Sans Light"/>
              <a:buChar char="●"/>
            </a:pPr>
            <a:r>
              <a:rPr lang="en">
                <a:solidFill>
                  <a:srgbClr val="595959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Myyntilaskun lähettäminen</a:t>
            </a:r>
            <a:endParaRPr>
              <a:solidFill>
                <a:srgbClr val="59595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3"/>
          <p:cNvSpPr txBox="1"/>
          <p:nvPr>
            <p:ph type="title"/>
          </p:nvPr>
        </p:nvSpPr>
        <p:spPr>
          <a:xfrm>
            <a:off x="638908" y="348700"/>
            <a:ext cx="7939800" cy="60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Varastotiedot tuotelistauksessa</a:t>
            </a:r>
            <a:endParaRPr/>
          </a:p>
        </p:txBody>
      </p:sp>
      <p:sp>
        <p:nvSpPr>
          <p:cNvPr id="237" name="Google Shape;237;p43"/>
          <p:cNvSpPr txBox="1"/>
          <p:nvPr>
            <p:ph idx="1" type="body"/>
          </p:nvPr>
        </p:nvSpPr>
        <p:spPr>
          <a:xfrm>
            <a:off x="782050" y="1211875"/>
            <a:ext cx="3854400" cy="32670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7ACA"/>
                </a:solidFill>
                <a:latin typeface="Open Sans"/>
                <a:ea typeface="Open Sans"/>
                <a:cs typeface="Open Sans"/>
                <a:sym typeface="Open Sans"/>
              </a:rPr>
              <a:t>Varastoissa</a:t>
            </a:r>
            <a:r>
              <a:rPr lang="en"/>
              <a:t>: Varastosaldo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7ACA"/>
                </a:solidFill>
                <a:latin typeface="Open Sans"/>
                <a:ea typeface="Open Sans"/>
                <a:cs typeface="Open Sans"/>
                <a:sym typeface="Open Sans"/>
              </a:rPr>
              <a:t>Varattu</a:t>
            </a:r>
            <a:r>
              <a:rPr lang="en"/>
              <a:t>: Myyntitilaus tehty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>
                <a:solidFill>
                  <a:srgbClr val="007ACA"/>
                </a:solidFill>
                <a:latin typeface="Open Sans"/>
                <a:ea typeface="Open Sans"/>
                <a:cs typeface="Open Sans"/>
                <a:sym typeface="Open Sans"/>
              </a:rPr>
              <a:t>Tulossa</a:t>
            </a:r>
            <a:r>
              <a:rPr lang="en"/>
              <a:t>: Ostotilaus tehty</a:t>
            </a:r>
            <a:endParaRPr/>
          </a:p>
        </p:txBody>
      </p:sp>
      <p:pic>
        <p:nvPicPr>
          <p:cNvPr id="238" name="Google Shape;23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8037" y="1211875"/>
            <a:ext cx="1828800" cy="32670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4"/>
          <p:cNvSpPr txBox="1"/>
          <p:nvPr>
            <p:ph type="title"/>
          </p:nvPr>
        </p:nvSpPr>
        <p:spPr>
          <a:xfrm>
            <a:off x="638908" y="348700"/>
            <a:ext cx="7939800" cy="60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Varastonhallinnan kartoitus</a:t>
            </a:r>
            <a:endParaRPr/>
          </a:p>
        </p:txBody>
      </p:sp>
      <p:sp>
        <p:nvSpPr>
          <p:cNvPr id="244" name="Google Shape;244;p44"/>
          <p:cNvSpPr txBox="1"/>
          <p:nvPr/>
        </p:nvSpPr>
        <p:spPr>
          <a:xfrm>
            <a:off x="742075" y="1096750"/>
            <a:ext cx="7939800" cy="34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Kartoita asiakkaan tarpeet eri osa-alueilta: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400"/>
              <a:buFont typeface="Open Sans"/>
              <a:buAutoNum type="romanUcPeriod"/>
            </a:pPr>
            <a:r>
              <a:rPr lang="en">
                <a:solidFill>
                  <a:srgbClr val="007ACA"/>
                </a:solidFill>
                <a:latin typeface="Open Sans"/>
                <a:ea typeface="Open Sans"/>
                <a:cs typeface="Open Sans"/>
                <a:sym typeface="Open Sans"/>
              </a:rPr>
              <a:t>Yrityksen liiketoimintaan tutustuminen</a:t>
            </a:r>
            <a:endParaRPr>
              <a:solidFill>
                <a:srgbClr val="007A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400"/>
              <a:buFont typeface="Open Sans Light"/>
              <a:buChar char="○"/>
            </a:pP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Mitä myy ja mitä ostaa?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400"/>
              <a:buFont typeface="Open Sans Light"/>
              <a:buChar char="○"/>
            </a:pP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Volyymit: Kuinka paljon tarjouksia, tilauksia ja laskuja?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400"/>
              <a:buFont typeface="Open Sans Light"/>
              <a:buChar char="○"/>
            </a:pP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Myynti- ja ostoprosessit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400"/>
              <a:buFont typeface="Open Sans"/>
              <a:buAutoNum type="romanUcPeriod"/>
            </a:pPr>
            <a:r>
              <a:rPr lang="en">
                <a:solidFill>
                  <a:srgbClr val="007ACA"/>
                </a:solidFill>
                <a:latin typeface="Open Sans"/>
                <a:ea typeface="Open Sans"/>
                <a:cs typeface="Open Sans"/>
                <a:sym typeface="Open Sans"/>
              </a:rPr>
              <a:t>Yhtiön tuoterakenne</a:t>
            </a:r>
            <a:endParaRPr>
              <a:solidFill>
                <a:srgbClr val="007A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400"/>
              <a:buFont typeface="Open Sans Light"/>
              <a:buChar char="○"/>
            </a:pP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Tuotenimikkeiden määrä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400"/>
              <a:buFont typeface="Open Sans Light"/>
              <a:buChar char="○"/>
            </a:pP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Tuoteryhmät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400"/>
              <a:buFont typeface="Open Sans Light"/>
              <a:buChar char="○"/>
            </a:pP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Alituoterakenteet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400"/>
              <a:buFont typeface="Open Sans Light"/>
              <a:buChar char="○"/>
            </a:pP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Kirjanpidon myyntitilit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400"/>
              <a:buFont typeface="Open Sans"/>
              <a:buAutoNum type="romanUcPeriod"/>
            </a:pPr>
            <a:r>
              <a:rPr lang="en">
                <a:solidFill>
                  <a:srgbClr val="007ACA"/>
                </a:solidFill>
                <a:latin typeface="Open Sans"/>
                <a:ea typeface="Open Sans"/>
                <a:cs typeface="Open Sans"/>
                <a:sym typeface="Open Sans"/>
              </a:rPr>
              <a:t>Yhtiön varastonhallinta</a:t>
            </a:r>
            <a:endParaRPr>
              <a:solidFill>
                <a:srgbClr val="007A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400"/>
              <a:buFont typeface="Open Sans Light"/>
              <a:buChar char="○"/>
            </a:pPr>
            <a:r>
              <a:rPr lang="en" u="sng">
                <a:solidFill>
                  <a:schemeClr val="hlink"/>
                </a:solidFill>
                <a:latin typeface="Open Sans Light"/>
                <a:ea typeface="Open Sans Light"/>
                <a:cs typeface="Open Sans Light"/>
                <a:sym typeface="Open Sans Light"/>
                <a:hlinkClick r:id="rId3"/>
              </a:rPr>
              <a:t>Varastot ja hyllypaikat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400"/>
              <a:buFont typeface="Open Sans Light"/>
              <a:buChar char="○"/>
            </a:pPr>
            <a:r>
              <a:rPr lang="en" u="sng">
                <a:solidFill>
                  <a:schemeClr val="hlink"/>
                </a:solidFill>
                <a:latin typeface="Open Sans Light"/>
                <a:ea typeface="Open Sans Light"/>
                <a:cs typeface="Open Sans Light"/>
                <a:sym typeface="Open Sans Light"/>
                <a:hlinkClick r:id="rId4"/>
              </a:rPr>
              <a:t>Varaston arvostusmenetelmät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400"/>
              <a:buFont typeface="Open Sans Light"/>
              <a:buChar char="○"/>
            </a:pP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Varaston raportointitarpeet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9" name="Google Shape;249;p45"/>
          <p:cNvGraphicFramePr/>
          <p:nvPr/>
        </p:nvGraphicFramePr>
        <p:xfrm>
          <a:off x="212275" y="132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{89EFEAE9-6405-470F-96EA-D0800C845C86}</a:tableStyleId>
              </a:tblPr>
              <a:tblGrid>
                <a:gridCol w="3502775"/>
                <a:gridCol w="5226575"/>
              </a:tblGrid>
              <a:tr h="308075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Yrityksen liiketoimintaan tutustuminen</a:t>
                      </a:r>
                      <a:endParaRPr sz="18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7AC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7AC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7AC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7AC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ACA"/>
                    </a:solidFill>
                  </a:tcPr>
                </a:tc>
                <a:tc hMerge="1"/>
              </a:tr>
              <a:tr h="212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Kysymys</a:t>
                      </a:r>
                      <a:endParaRPr sz="12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7AC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7AC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7AC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7AC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AC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Vastaus</a:t>
                      </a:r>
                      <a:endParaRPr sz="12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7AC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7AC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7AC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7AC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ACA"/>
                    </a:solidFill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Mitä yritys myy ja ostaa?</a:t>
                      </a:r>
                      <a:endParaRPr sz="1200">
                        <a:solidFill>
                          <a:schemeClr val="dk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7AC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007AC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Saapuvatko kaikki ostolaskut verkkolaskuina?</a:t>
                      </a:r>
                      <a:endParaRPr sz="1200">
                        <a:solidFill>
                          <a:schemeClr val="dk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Ulkomaan laskut voidaan vastaanottaa skannauspalvelun kautta.</a:t>
                      </a:r>
                      <a:endParaRPr sz="1200">
                        <a:solidFill>
                          <a:schemeClr val="dk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Kuinka paljon tehdään tarjouksia, myyntitilauksia ja ostotilauksia kuukaudessa?</a:t>
                      </a:r>
                      <a:endParaRPr sz="1200">
                        <a:solidFill>
                          <a:schemeClr val="dk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-3048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pen Sans Light"/>
                        <a:buChar char="❏"/>
                      </a:pPr>
                      <a:r>
                        <a:rPr lang="en" sz="12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Tarjouksia: </a:t>
                      </a:r>
                      <a:endParaRPr sz="12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  <a:p>
                      <a:pPr indent="-3048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pen Sans Light"/>
                        <a:buChar char="❏"/>
                      </a:pPr>
                      <a:r>
                        <a:rPr lang="en" sz="12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Myyntitilauksia:</a:t>
                      </a:r>
                      <a:endParaRPr sz="12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  <a:p>
                      <a:pPr indent="-3048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pen Sans Light"/>
                        <a:buChar char="❏"/>
                      </a:pPr>
                      <a:r>
                        <a:rPr lang="en" sz="12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Ostotilauksia: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Tarjous- ja tilauskäsittely. Mitä dokumentteja lähetetään missäkin vaiheessa?</a:t>
                      </a:r>
                      <a:endParaRPr sz="1200">
                        <a:solidFill>
                          <a:schemeClr val="dk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pen Sans Light"/>
                        <a:buChar char="❏"/>
                      </a:pPr>
                      <a:r>
                        <a:rPr lang="en" sz="12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Tarjous:______________________________________________________________</a:t>
                      </a:r>
                      <a:endParaRPr sz="12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pen Sans Light"/>
                        <a:buChar char="❏"/>
                      </a:pPr>
                      <a:r>
                        <a:rPr lang="en" sz="12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Tilausvahvistus:______________________________________________________</a:t>
                      </a:r>
                      <a:endParaRPr sz="12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pen Sans Light"/>
                        <a:buChar char="❏"/>
                      </a:pPr>
                      <a:r>
                        <a:rPr lang="en" sz="12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Lähete:_______________________________________________________________</a:t>
                      </a:r>
                      <a:endParaRPr sz="12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pen Sans Light"/>
                        <a:buChar char="❏"/>
                      </a:pPr>
                      <a:r>
                        <a:rPr lang="en" sz="12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Lasku:________________________________________________________________</a:t>
                      </a:r>
                      <a:endParaRPr sz="12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Onko valmistustoimintaa?</a:t>
                      </a:r>
                      <a:endParaRPr sz="1200">
                        <a:solidFill>
                          <a:schemeClr val="dk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71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Ostoprosessi. Onko käytössä esim. hälytysrajoja tai hankintaehdotuksia?</a:t>
                      </a:r>
                      <a:endParaRPr sz="1200">
                        <a:solidFill>
                          <a:schemeClr val="dk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4" name="Google Shape;254;p46"/>
          <p:cNvGraphicFramePr/>
          <p:nvPr/>
        </p:nvGraphicFramePr>
        <p:xfrm>
          <a:off x="188375" y="116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{89EFEAE9-6405-470F-96EA-D0800C845C86}</a:tableStyleId>
              </a:tblPr>
              <a:tblGrid>
                <a:gridCol w="3493725"/>
                <a:gridCol w="5235650"/>
              </a:tblGrid>
              <a:tr h="452050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Yhtiön tuoterakenne</a:t>
                      </a:r>
                      <a:endParaRPr sz="18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7AC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7AC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7AC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7AC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ACA"/>
                    </a:solidFill>
                  </a:tcPr>
                </a:tc>
                <a:tc hMerge="1"/>
              </a:tr>
              <a:tr h="358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Kysymys</a:t>
                      </a:r>
                      <a:endParaRPr sz="12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7AC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7AC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7AC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7AC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AC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Vastaus</a:t>
                      </a:r>
                      <a:endParaRPr sz="12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7AC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7AC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7AC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7AC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ACA"/>
                    </a:solidFill>
                  </a:tcPr>
                </a:tc>
              </a:tr>
              <a:tr h="536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Kuinka paljon tuotenimikkeitä?</a:t>
                      </a:r>
                      <a:endParaRPr sz="12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7AC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7AC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536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Kuinka monesta komponentista valmistettava tuote koostuu? Voiko komponenttirakenne muuttua?</a:t>
                      </a:r>
                      <a:endParaRPr sz="12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536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Kirjanpidon myynti- ja varastotilit. Onko tarvetta seurata useammalla tilillä?</a:t>
                      </a:r>
                      <a:endParaRPr sz="12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536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Onko tuotteilla käytössä toimittajakohtaisia hankintahintoja?</a:t>
                      </a:r>
                      <a:endParaRPr sz="12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pen Sans Light"/>
                        <a:buChar char="❏"/>
                      </a:pPr>
                      <a:r>
                        <a:rPr lang="en" sz="12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Kyllä </a:t>
                      </a:r>
                      <a:endParaRPr sz="12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pen Sans Light"/>
                        <a:buChar char="❏"/>
                      </a:pPr>
                      <a:r>
                        <a:rPr lang="en" sz="12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Ei</a:t>
                      </a:r>
                      <a:endParaRPr sz="12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91425" marB="91425" marR="91425" marL="91425"/>
                </a:tc>
              </a:tr>
              <a:tr h="536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Onko tuotteilla käytössä asiakaskohtaisia myyntihintoja?</a:t>
                      </a:r>
                      <a:endParaRPr sz="12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Open Sans Light"/>
                        <a:buChar char="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Kyllä </a:t>
                      </a:r>
                      <a:endParaRPr sz="1200">
                        <a:solidFill>
                          <a:schemeClr val="dk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Open Sans Light"/>
                        <a:buChar char="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Ei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536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Onko tuotteilla käytössä mallivariaatioita? Esim. väri, koko</a:t>
                      </a:r>
                      <a:endParaRPr sz="12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9" name="Google Shape;259;p47"/>
          <p:cNvGraphicFramePr/>
          <p:nvPr/>
        </p:nvGraphicFramePr>
        <p:xfrm>
          <a:off x="195400" y="201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{89EFEAE9-6405-470F-96EA-D0800C845C86}</a:tableStyleId>
              </a:tblPr>
              <a:tblGrid>
                <a:gridCol w="3503850"/>
                <a:gridCol w="5250825"/>
              </a:tblGrid>
              <a:tr h="591175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Yhtiön varastonhallinta</a:t>
                      </a:r>
                      <a:endParaRPr sz="18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7AC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7AC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7AC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7AC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ACA"/>
                    </a:solidFill>
                  </a:tcPr>
                </a:tc>
                <a:tc hMerge="1"/>
              </a:tr>
              <a:tr h="413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Kysymys</a:t>
                      </a:r>
                      <a:endParaRPr sz="12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7AC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7AC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7AC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7AC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AC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Vastaus</a:t>
                      </a:r>
                      <a:endParaRPr sz="12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7AC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7AC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7AC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7AC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ACA"/>
                    </a:solidFill>
                  </a:tcPr>
                </a:tc>
              </a:tr>
              <a:tr h="618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Käytetäänkö keräilylistoja?</a:t>
                      </a:r>
                      <a:endParaRPr sz="12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7AC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Open Sans Light"/>
                        <a:buChar char="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Kyllä </a:t>
                      </a:r>
                      <a:endParaRPr sz="1200">
                        <a:solidFill>
                          <a:schemeClr val="dk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Open Sans Light"/>
                        <a:buChar char="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Ei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007AC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510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Varaston raportointitarpeet?</a:t>
                      </a:r>
                      <a:endParaRPr sz="12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91425" marB="91425" marR="91425" marL="91425"/>
                </a:tc>
              </a:tr>
              <a:tr h="701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Onko käytössä useita varastoja? Tehdäänkö näiden välillä varastosiirtoja?</a:t>
                      </a:r>
                      <a:endParaRPr sz="12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91425" marB="91425" marR="91425" marL="91425"/>
                </a:tc>
              </a:tr>
              <a:tr h="618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Onko varasto oma vai ulkoistettu?</a:t>
                      </a:r>
                      <a:endParaRPr sz="12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pen Sans Light"/>
                        <a:buChar char="❏"/>
                      </a:pPr>
                      <a:r>
                        <a:rPr lang="en" sz="12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Oma varasto</a:t>
                      </a:r>
                      <a:endParaRPr sz="12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pen Sans Light"/>
                        <a:buChar char="❏"/>
                      </a:pPr>
                      <a:r>
                        <a:rPr lang="en" sz="12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Ulkoistettu varasto, integraatio</a:t>
                      </a:r>
                      <a:endParaRPr sz="12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91425" marB="91425" marR="91425" marL="91425"/>
                </a:tc>
              </a:tr>
              <a:tr h="505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Millainen laadunvalvonta käytössä?</a:t>
                      </a:r>
                      <a:endParaRPr sz="12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91425" marB="91425" marR="91425" marL="91425"/>
                </a:tc>
              </a:tr>
              <a:tr h="508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Mikä arvostusmenetelmä ollut käytössä?</a:t>
                      </a:r>
                      <a:endParaRPr sz="12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8"/>
          <p:cNvSpPr txBox="1"/>
          <p:nvPr>
            <p:ph type="title"/>
          </p:nvPr>
        </p:nvSpPr>
        <p:spPr>
          <a:xfrm>
            <a:off x="638908" y="348700"/>
            <a:ext cx="7939800" cy="60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Huomiota kartoitusvaiheessa</a:t>
            </a:r>
            <a:endParaRPr/>
          </a:p>
        </p:txBody>
      </p:sp>
      <p:sp>
        <p:nvSpPr>
          <p:cNvPr id="265" name="Google Shape;265;p48"/>
          <p:cNvSpPr txBox="1"/>
          <p:nvPr/>
        </p:nvSpPr>
        <p:spPr>
          <a:xfrm>
            <a:off x="699925" y="1172650"/>
            <a:ext cx="7939800" cy="33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400"/>
              <a:buFont typeface="Open Sans"/>
              <a:buAutoNum type="romanUcPeriod"/>
            </a:pPr>
            <a:r>
              <a:rPr lang="en">
                <a:solidFill>
                  <a:srgbClr val="007ACA"/>
                </a:solidFill>
                <a:latin typeface="Open Sans"/>
                <a:ea typeface="Open Sans"/>
                <a:cs typeface="Open Sans"/>
                <a:sym typeface="Open Sans"/>
              </a:rPr>
              <a:t>Yhtiön liiketoimintaan tutustuminen</a:t>
            </a:r>
            <a:endParaRPr>
              <a:solidFill>
                <a:srgbClr val="007A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400"/>
              <a:buFont typeface="Open Sans Light"/>
              <a:buChar char="○"/>
            </a:pP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Ostotilaukset, tarjoukset ja myyntitilaukset voidaan lähettää sähköpostitse suoraan Netvisorista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400"/>
              <a:buFont typeface="Open Sans Light"/>
              <a:buChar char="○"/>
            </a:pP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Paperisista ostolaskuista päästään eroon käyttämällä Maventa-verkkolaskutusosoitetta tai skannauspalvelua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400"/>
              <a:buFont typeface="Open Sans"/>
              <a:buAutoNum type="romanUcPeriod"/>
            </a:pPr>
            <a:r>
              <a:rPr lang="en">
                <a:solidFill>
                  <a:srgbClr val="007ACA"/>
                </a:solidFill>
                <a:latin typeface="Open Sans"/>
                <a:ea typeface="Open Sans"/>
                <a:cs typeface="Open Sans"/>
                <a:sym typeface="Open Sans"/>
              </a:rPr>
              <a:t>Yhtiön tuoterakenne</a:t>
            </a:r>
            <a:endParaRPr>
              <a:solidFill>
                <a:srgbClr val="007A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400"/>
              <a:buFont typeface="Open Sans Light"/>
              <a:buChar char="○"/>
            </a:pP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Jos alituotteita/komponentteja on satoja, käyttöliittymän käytettävyys saattaa laskea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400"/>
              <a:buFont typeface="Open Sans Light"/>
              <a:buChar char="○"/>
            </a:pP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Asiakaskohtaisia myyntihintoja ei saada tiedonsiirrolla → perustettava käsin.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400"/>
              <a:buFont typeface="Open Sans"/>
              <a:buAutoNum type="romanUcPeriod"/>
            </a:pPr>
            <a:r>
              <a:rPr lang="en">
                <a:solidFill>
                  <a:srgbClr val="007ACA"/>
                </a:solidFill>
                <a:latin typeface="Open Sans"/>
                <a:ea typeface="Open Sans"/>
                <a:cs typeface="Open Sans"/>
                <a:sym typeface="Open Sans"/>
              </a:rPr>
              <a:t>Yhtiön varastonhallinta</a:t>
            </a:r>
            <a:endParaRPr>
              <a:solidFill>
                <a:srgbClr val="007A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400"/>
              <a:buFont typeface="Open Sans"/>
              <a:buChar char="○"/>
            </a:pP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Ajantasaiset varastosaldot näet helposti suoraan tuotelistauksesta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400"/>
              <a:buFont typeface="Open Sans Light"/>
              <a:buChar char="○"/>
            </a:pP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Tarjous ei muodosta varausta varastoon, vaan vasta myyntitilaus. Myyntilasku tekee vähentävän varastotapahtuman.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Visma Slide NC4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